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5" r:id="rId7"/>
    <p:sldId id="258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926B251-5CB4-4A3E-BD5A-B50FC7222A95}">
          <p14:sldIdLst>
            <p14:sldId id="256"/>
            <p14:sldId id="260"/>
            <p14:sldId id="261"/>
            <p14:sldId id="262"/>
            <p14:sldId id="263"/>
            <p14:sldId id="265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99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0" y="5675313"/>
            <a:ext cx="9144000" cy="1182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755576" y="2204864"/>
            <a:ext cx="77724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 EINFÜGEN</a:t>
            </a: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08104" y="0"/>
            <a:ext cx="3636056" cy="891073"/>
          </a:xfrm>
          <a:prstGeom prst="rect">
            <a:avLst/>
          </a:prstGeom>
        </p:spPr>
      </p:pic>
      <p:sp>
        <p:nvSpPr>
          <p:cNvPr id="8" name="Rectangle 19"/>
          <p:cNvSpPr>
            <a:spLocks noChangeArrowheads="1"/>
          </p:cNvSpPr>
          <p:nvPr userDrawn="1"/>
        </p:nvSpPr>
        <p:spPr bwMode="auto">
          <a:xfrm flipV="1">
            <a:off x="0" y="5583238"/>
            <a:ext cx="9144000" cy="92075"/>
          </a:xfrm>
          <a:prstGeom prst="rect">
            <a:avLst/>
          </a:prstGeom>
          <a:solidFill>
            <a:srgbClr val="CCA500">
              <a:alpha val="4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5831799"/>
            <a:ext cx="9036000" cy="837561"/>
          </a:xfrm>
          <a:prstGeom prst="rect">
            <a:avLst/>
          </a:prstGeom>
        </p:spPr>
      </p:pic>
      <p:sp>
        <p:nvSpPr>
          <p:cNvPr id="7" name="Textfeld 6"/>
          <p:cNvSpPr txBox="1"/>
          <p:nvPr userDrawn="1"/>
        </p:nvSpPr>
        <p:spPr>
          <a:xfrm>
            <a:off x="861356" y="4965087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tx2"/>
                </a:solidFill>
              </a:rPr>
              <a:t>Folien: bereitgestellt durch die Austauschplattform „</a:t>
            </a:r>
            <a:r>
              <a:rPr lang="de-DE" sz="2000" dirty="0" err="1">
                <a:solidFill>
                  <a:schemeClr val="tx2"/>
                </a:solidFill>
              </a:rPr>
              <a:t>GenderMed</a:t>
            </a:r>
            <a:r>
              <a:rPr lang="de-DE" sz="2000" dirty="0">
                <a:solidFill>
                  <a:schemeClr val="tx2"/>
                </a:solidFill>
              </a:rPr>
              <a:t>-Wiki</a:t>
            </a:r>
            <a:r>
              <a:rPr lang="de-DE" sz="2400" dirty="0">
                <a:solidFill>
                  <a:schemeClr val="tx2"/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658905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0825" y="260648"/>
            <a:ext cx="6768752" cy="504056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Folientitel</a:t>
            </a:r>
          </a:p>
        </p:txBody>
      </p:sp>
      <p:cxnSp>
        <p:nvCxnSpPr>
          <p:cNvPr id="3" name="Gerader Verbinder 2"/>
          <p:cNvCxnSpPr/>
          <p:nvPr userDrawn="1"/>
        </p:nvCxnSpPr>
        <p:spPr>
          <a:xfrm>
            <a:off x="0" y="6165304"/>
            <a:ext cx="9144000" cy="0"/>
          </a:xfrm>
          <a:prstGeom prst="line">
            <a:avLst/>
          </a:prstGeom>
          <a:noFill/>
          <a:ln w="25400" cap="flat" cmpd="sng" algn="ctr">
            <a:solidFill>
              <a:srgbClr val="E7E6E6"/>
            </a:solidFill>
            <a:prstDash val="solid"/>
            <a:miter lim="800000"/>
          </a:ln>
          <a:effectLst/>
        </p:spPr>
      </p:cxnSp>
      <p:sp>
        <p:nvSpPr>
          <p:cNvPr id="4" name="Rechteck 3"/>
          <p:cNvSpPr/>
          <p:nvPr userDrawn="1"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250825" y="1268413"/>
            <a:ext cx="8497888" cy="453707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90098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5675313"/>
            <a:ext cx="9144000" cy="1182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tangle 4"/>
          <p:cNvSpPr>
            <a:spLocks noChangeArrowheads="1"/>
          </p:cNvSpPr>
          <p:nvPr userDrawn="1"/>
        </p:nvSpPr>
        <p:spPr bwMode="auto">
          <a:xfrm>
            <a:off x="2143108" y="1700213"/>
            <a:ext cx="4643437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alt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de-DE" altLang="de-DE" sz="40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Dank</a:t>
            </a:r>
          </a:p>
        </p:txBody>
      </p:sp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714348" y="2571744"/>
            <a:ext cx="823815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Dieses Vorhaben wurde aus Mitteln des Bundesministeriums für Bildung </a:t>
            </a:r>
            <a:b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und Forschung unter dem Förderkennzeichen 01 FP 1506 gefördert.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Die Verantwortung für den Inhalt dieser Veröffentlichung liegt bei den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Autor/-innen.</a:t>
            </a:r>
            <a:endParaRPr kumimoji="0" lang="de-DE" altLang="de-DE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37311" y="0"/>
            <a:ext cx="3706689" cy="908383"/>
          </a:xfrm>
          <a:prstGeom prst="rect">
            <a:avLst/>
          </a:prstGeom>
        </p:spPr>
      </p:pic>
      <p:sp>
        <p:nvSpPr>
          <p:cNvPr id="8" name="Rectangle 19"/>
          <p:cNvSpPr>
            <a:spLocks noChangeArrowheads="1"/>
          </p:cNvSpPr>
          <p:nvPr userDrawn="1"/>
        </p:nvSpPr>
        <p:spPr bwMode="auto">
          <a:xfrm flipV="1">
            <a:off x="0" y="5583238"/>
            <a:ext cx="9144000" cy="92075"/>
          </a:xfrm>
          <a:prstGeom prst="rect">
            <a:avLst/>
          </a:prstGeom>
          <a:solidFill>
            <a:srgbClr val="CCA500">
              <a:alpha val="4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5831799"/>
            <a:ext cx="9036000" cy="83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635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0253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5"/>
          <p:cNvSpPr>
            <a:spLocks noChangeArrowheads="1"/>
          </p:cNvSpPr>
          <p:nvPr userDrawn="1"/>
        </p:nvSpPr>
        <p:spPr bwMode="auto">
          <a:xfrm>
            <a:off x="0" y="0"/>
            <a:ext cx="8964488" cy="908050"/>
          </a:xfrm>
          <a:prstGeom prst="rect">
            <a:avLst/>
          </a:prstGeom>
          <a:solidFill>
            <a:srgbClr val="F4F3E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215651" y="0"/>
            <a:ext cx="1748837" cy="90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45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12" r:id="rId2"/>
    <p:sldLayoutId id="2147483711" r:id="rId3"/>
    <p:sldLayoutId id="2147483713" r:id="rId4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mfsfj.de/Kategorien/Forschungsnetz/forschungsberichte,did=20560.html" TargetMode="External"/><Relationship Id="rId2" Type="http://schemas.openxmlformats.org/officeDocument/2006/relationships/hyperlink" Target="http://www.bmfsfj.de/bmfsfj/generator/Kategorien/Forschungsnetz/forschungsberichte.html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b="1" dirty="0"/>
              <a:t>Geschlecht und Gewalt.</a:t>
            </a:r>
            <a:br>
              <a:rPr lang="de-DE" altLang="de-DE" b="1" dirty="0"/>
            </a:br>
            <a:r>
              <a:rPr lang="de-DE" altLang="de-DE" sz="3200" b="1" dirty="0"/>
              <a:t>Ein Überblick</a:t>
            </a:r>
            <a:br>
              <a:rPr lang="de-DE" altLang="de-DE" b="1" dirty="0">
                <a:solidFill>
                  <a:schemeClr val="accent1"/>
                </a:solidFill>
              </a:rPr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45870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30"/>
          <p:cNvSpPr txBox="1">
            <a:spLocks noChangeArrowheads="1"/>
          </p:cNvSpPr>
          <p:nvPr/>
        </p:nvSpPr>
        <p:spPr bwMode="auto">
          <a:xfrm>
            <a:off x="251520" y="332656"/>
            <a:ext cx="66479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/>
            <a:r>
              <a:rPr lang="de-DE" altLang="de-DE" sz="2400" dirty="0">
                <a:solidFill>
                  <a:schemeClr val="tx2"/>
                </a:solidFill>
              </a:rPr>
              <a:t>Geschlecht und Gewalt – Ein Überblick</a:t>
            </a:r>
            <a:r>
              <a:rPr lang="de-DE" altLang="de-DE" sz="2400" b="1" dirty="0">
                <a:solidFill>
                  <a:schemeClr val="tx2"/>
                </a:solidFill>
              </a:rPr>
              <a:t>		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785786" y="1285860"/>
            <a:ext cx="7572428" cy="3416320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dirty="0"/>
              <a:t>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Nach WHO ist Gewalt eines der weltweit größten Gesundheitsrisiken besonders für Frauen und Kinder. </a:t>
            </a:r>
          </a:p>
          <a:p>
            <a:pPr>
              <a:buFont typeface="Arial" pitchFamily="34" charset="0"/>
              <a:buChar char="•"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Frauen und Männer sind nahezu in gleichem Maße von Gewalt betroffen, unterscheiden sich aber deutlich in der Art und Weise der Gewalterfahrung: 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Frauen sind häufiger von schwerer körperlicher Gewalt in der Partnerschaft sowie von sexueller Gewalt betroffen.</a:t>
            </a:r>
          </a:p>
          <a:p>
            <a:pPr>
              <a:buFont typeface="Wingdings" pitchFamily="2" charset="2"/>
              <a:buChar char="Ø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Männer sind häufiger körperlicher Gewalt im öffentlichen Raum ausgesetzt.</a:t>
            </a:r>
          </a:p>
          <a:p>
            <a:endParaRPr lang="de-DE" dirty="0"/>
          </a:p>
        </p:txBody>
      </p:sp>
      <p:cxnSp>
        <p:nvCxnSpPr>
          <p:cNvPr id="4" name="Gerader Verbinder 3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noFill/>
          <a:ln w="25400" cap="flat" cmpd="sng" algn="ctr">
            <a:solidFill>
              <a:srgbClr val="E7E6E6"/>
            </a:solidFill>
            <a:prstDash val="solid"/>
            <a:miter lim="800000"/>
          </a:ln>
          <a:effectLst/>
        </p:spPr>
      </p:cxnSp>
      <p:sp>
        <p:nvSpPr>
          <p:cNvPr id="5" name="Rechteck 4"/>
          <p:cNvSpPr/>
          <p:nvPr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2675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30"/>
          <p:cNvSpPr txBox="1">
            <a:spLocks noChangeArrowheads="1"/>
          </p:cNvSpPr>
          <p:nvPr/>
        </p:nvSpPr>
        <p:spPr bwMode="auto">
          <a:xfrm>
            <a:off x="251520" y="188913"/>
            <a:ext cx="66479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/>
            <a:r>
              <a:rPr lang="de-DE" altLang="de-DE" sz="2400" dirty="0">
                <a:solidFill>
                  <a:schemeClr val="tx2"/>
                </a:solidFill>
              </a:rPr>
              <a:t>Geschlecht und Gewalt – Ein Überblick		</a:t>
            </a:r>
          </a:p>
        </p:txBody>
      </p:sp>
      <p:pic>
        <p:nvPicPr>
          <p:cNvPr id="1026" name="Picture 2" descr="C:\Users\Julia\Desktop\Arbeit\Texte\Grafiken_Bilder\Prävalenzen_Gewalt_an Fraue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084" y="1157234"/>
            <a:ext cx="6123180" cy="4071966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</p:pic>
      <p:sp>
        <p:nvSpPr>
          <p:cNvPr id="4" name="Textfeld 3"/>
          <p:cNvSpPr txBox="1"/>
          <p:nvPr/>
        </p:nvSpPr>
        <p:spPr>
          <a:xfrm>
            <a:off x="6786578" y="3413318"/>
            <a:ext cx="2071702" cy="181588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Grafik 1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. Lebenszeit-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prävalenzen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verschiedener Gewaltformen gegen Frauen (ab 16 Jahre). </a:t>
            </a:r>
          </a:p>
          <a:p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[Quelle: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Schröttle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&amp; Müller (2004)]</a:t>
            </a:r>
          </a:p>
        </p:txBody>
      </p:sp>
      <p:cxnSp>
        <p:nvCxnSpPr>
          <p:cNvPr id="5" name="Gerader Verbinder 4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noFill/>
          <a:ln w="25400" cap="flat" cmpd="sng" algn="ctr">
            <a:solidFill>
              <a:srgbClr val="E7E6E6"/>
            </a:solidFill>
            <a:prstDash val="solid"/>
            <a:miter lim="800000"/>
          </a:ln>
          <a:effectLst/>
        </p:spPr>
      </p:cxnSp>
      <p:sp>
        <p:nvSpPr>
          <p:cNvPr id="6" name="Rechteck 5"/>
          <p:cNvSpPr/>
          <p:nvPr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0577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030"/>
          <p:cNvSpPr txBox="1">
            <a:spLocks noChangeArrowheads="1"/>
          </p:cNvSpPr>
          <p:nvPr/>
        </p:nvSpPr>
        <p:spPr bwMode="auto">
          <a:xfrm>
            <a:off x="283021" y="305253"/>
            <a:ext cx="66479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/>
            <a:r>
              <a:rPr lang="de-DE" altLang="de-DE" sz="2400" dirty="0">
                <a:solidFill>
                  <a:schemeClr val="tx2"/>
                </a:solidFill>
              </a:rPr>
              <a:t>Geschlecht und Gewalt – Ein Überblick</a:t>
            </a:r>
            <a:r>
              <a:rPr lang="de-DE" altLang="de-DE" sz="2400" dirty="0">
                <a:solidFill>
                  <a:schemeClr val="accent1"/>
                </a:solidFill>
              </a:rPr>
              <a:t>		</a:t>
            </a:r>
          </a:p>
        </p:txBody>
      </p:sp>
      <p:pic>
        <p:nvPicPr>
          <p:cNvPr id="2050" name="Picture 2" descr="C:\Users\Julia\Desktop\Arbeit\Texte\Grafiken_Bilder\Prävalenzen_Gewalt_an_Männer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1314673"/>
            <a:ext cx="6645275" cy="4346575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</p:pic>
      <p:sp>
        <p:nvSpPr>
          <p:cNvPr id="4" name="Textfeld 3"/>
          <p:cNvSpPr txBox="1"/>
          <p:nvPr/>
        </p:nvSpPr>
        <p:spPr>
          <a:xfrm>
            <a:off x="7143768" y="3342471"/>
            <a:ext cx="1643074" cy="2246769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Grafik 2. 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Lebenszeit-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prävalenzen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verschiedener Gewaltformen gegen Männer 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(ab 18 Jahre)</a:t>
            </a:r>
          </a:p>
          <a:p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[Quelle: BMFSFJ (2004)]</a:t>
            </a:r>
          </a:p>
        </p:txBody>
      </p:sp>
      <p:cxnSp>
        <p:nvCxnSpPr>
          <p:cNvPr id="5" name="Gerader Verbinder 4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noFill/>
          <a:ln w="25400" cap="flat" cmpd="sng" algn="ctr">
            <a:solidFill>
              <a:srgbClr val="E7E6E6"/>
            </a:solidFill>
            <a:prstDash val="solid"/>
            <a:miter lim="800000"/>
          </a:ln>
          <a:effectLst/>
        </p:spPr>
      </p:cxnSp>
      <p:sp>
        <p:nvSpPr>
          <p:cNvPr id="6" name="Rechteck 5"/>
          <p:cNvSpPr/>
          <p:nvPr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7849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923" y="1055500"/>
            <a:ext cx="5524096" cy="3525628"/>
          </a:xfrm>
          <a:prstGeom prst="rect">
            <a:avLst/>
          </a:prstGeom>
          <a:noFill/>
          <a:ln w="19050">
            <a:solidFill>
              <a:schemeClr val="accent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1030"/>
          <p:cNvSpPr txBox="1">
            <a:spLocks noChangeArrowheads="1"/>
          </p:cNvSpPr>
          <p:nvPr/>
        </p:nvSpPr>
        <p:spPr bwMode="auto">
          <a:xfrm>
            <a:off x="251520" y="188913"/>
            <a:ext cx="66479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/>
            <a:r>
              <a:rPr lang="de-DE" altLang="de-DE" sz="2400" dirty="0">
                <a:solidFill>
                  <a:schemeClr val="tx2"/>
                </a:solidFill>
              </a:rPr>
              <a:t>Geschlecht und Gewalt – Ein Überblick		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714480" y="4707721"/>
            <a:ext cx="5616624" cy="116955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Grafik 3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. 12-Monats-Prävalenz von Gewalterfahrungen in Kindheit und Jugend (11-17 Jahre). 	     	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[Quelle: Schlack &amp;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Hölling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(2007)]</a:t>
            </a:r>
          </a:p>
          <a:p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** p ≤ .01 = hochsignifikanter Geschlechterunterschied</a:t>
            </a:r>
          </a:p>
        </p:txBody>
      </p:sp>
      <p:cxnSp>
        <p:nvCxnSpPr>
          <p:cNvPr id="5" name="Gerader Verbinder 4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noFill/>
          <a:ln w="25400" cap="flat" cmpd="sng" algn="ctr">
            <a:solidFill>
              <a:srgbClr val="E7E6E6"/>
            </a:solidFill>
            <a:prstDash val="solid"/>
            <a:miter lim="800000"/>
          </a:ln>
          <a:effectLst/>
        </p:spPr>
      </p:cxnSp>
      <p:sp>
        <p:nvSpPr>
          <p:cNvPr id="6" name="Rechteck 5"/>
          <p:cNvSpPr/>
          <p:nvPr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2828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30"/>
          <p:cNvSpPr txBox="1">
            <a:spLocks noChangeArrowheads="1"/>
          </p:cNvSpPr>
          <p:nvPr/>
        </p:nvSpPr>
        <p:spPr bwMode="auto">
          <a:xfrm>
            <a:off x="251520" y="271892"/>
            <a:ext cx="66479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/>
            <a:r>
              <a:rPr lang="de-DE" altLang="de-DE" sz="2400" dirty="0">
                <a:solidFill>
                  <a:schemeClr val="tx2"/>
                </a:solidFill>
              </a:rPr>
              <a:t>Geschlecht und Gewalt – Ein Überblick		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28596" y="956177"/>
            <a:ext cx="728667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u="sng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		</a:t>
            </a:r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392877" y="1440160"/>
            <a:ext cx="835824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Arias I (2004). The legacy of child maltreatment: long-term health consequences for women. Journal of </a:t>
            </a: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Women’s Health 13 (5): 468–473 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Forschungsverbund (2004) Gewalt gegen Männer. Personale    Gewaltwiderfahrnisse von Männern in Deutschland. Abschlussbericht der Pilotstudie im Auftrag des BMFSFJ. Berlin. </a:t>
            </a:r>
            <a:r>
              <a:rPr lang="de-DE" sz="14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www.bmfsfj.de/bmfsfj/generator/Kategorien/Forschungsnetz/forschungsberichte.html</a:t>
            </a:r>
            <a:endParaRPr lang="de-DE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Hornberg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, C.,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Schröttle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, M.,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Khelaifat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, N., Pauli, A., &amp; Bohne, S. (2008). Themenheft 42. </a:t>
            </a:r>
          </a:p>
          <a:p>
            <a:pPr lvl="1"/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„Gesundheitliche Folgen von Gewalt" Unter besonderer Berücksichtigung von häuslicher Gewalt gegen Frauen.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Krug E,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Dahlenberg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I, Mercy J et al. (2002) World report on violence and health. WHO,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Genf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Rüweler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M, Ernst C,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Wattenberg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I,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Hornberg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C (2016). Geschlechterunterschiede bei </a:t>
            </a:r>
          </a:p>
          <a:p>
            <a:pPr lvl="1"/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Gewalterfahrungen und -auswirkungen. In P.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Kolip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&amp; K. Hurrelmann (Eds.), Programmbereich Gesundheit. Handbuch Geschlecht und Gesundheit. Männer und Frauen im Vergleich (2nd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ed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.). Bern: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Hogrefe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Schlack, R., &amp;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Hölling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, H. (2007). Gewalterfahrungen von Kindern und Jugendlichen im subjektiven </a:t>
            </a:r>
          </a:p>
          <a:p>
            <a:pPr lvl="1"/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Selbstbericht. Bundesgesundheitsblatt-Gesundheitsforschung- Gesundheitsschutz, 50(5-6), 819-826.</a:t>
            </a:r>
          </a:p>
          <a:p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Schröttle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M, Müller U (2004) Lebenssituation, Sicherheit und Gesundheit von Frauen in Deutschland. </a:t>
            </a:r>
          </a:p>
          <a:p>
            <a:pPr lvl="1"/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Eine repräsentative Untersuchung zu Gewalt gegen Frauen in Deutschland. Im  Auftrag des Bundesministerium für Familie, Senioren, Frauen und  Jugend. Kurz- und Langfassungen dieser und der folgenden Dokumentationen unter: </a:t>
            </a:r>
          </a:p>
          <a:p>
            <a:pPr lvl="1"/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www.bmfsfj.de/Kategorien/Forschungsnetz/forschungsberichte,did=20560.html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Gerader Verbinder 4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noFill/>
          <a:ln w="25400" cap="flat" cmpd="sng" algn="ctr">
            <a:solidFill>
              <a:srgbClr val="E7E6E6"/>
            </a:solidFill>
            <a:prstDash val="solid"/>
            <a:miter lim="800000"/>
          </a:ln>
          <a:effectLst/>
        </p:spPr>
      </p:cxnSp>
      <p:sp>
        <p:nvSpPr>
          <p:cNvPr id="6" name="Rechteck 5"/>
          <p:cNvSpPr/>
          <p:nvPr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3604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1994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olienmaster_GenderMed_Präsentationen" id="{BAE2F2D9-6DDB-4EDB-A31E-E7191BBE587F}" vid="{B7B949D5-4EC8-4F82-8806-33C7DBCAD31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Folienmaster_GenderMed_Präsentationen</Template>
  <TotalTime>0</TotalTime>
  <Words>443</Words>
  <Application>Microsoft Office PowerPoint</Application>
  <PresentationFormat>Bildschirmpräsentation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Office-Design</vt:lpstr>
      <vt:lpstr>Geschlecht und Gewalt. Ein Überblick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Julia Schreitmueller</dc:creator>
  <cp:lastModifiedBy>Julia Schreitmueller</cp:lastModifiedBy>
  <cp:revision>13</cp:revision>
  <dcterms:created xsi:type="dcterms:W3CDTF">2017-01-12T14:54:53Z</dcterms:created>
  <dcterms:modified xsi:type="dcterms:W3CDTF">2017-01-16T13:54:59Z</dcterms:modified>
</cp:coreProperties>
</file>