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26B251-5CB4-4A3E-BD5A-B50FC7222A95}">
          <p14:sldIdLst>
            <p14:sldId id="256"/>
            <p14:sldId id="259"/>
            <p14:sldId id="260"/>
            <p14:sldId id="261"/>
            <p14:sldId id="262"/>
            <p14:sldId id="263"/>
            <p14:sldId id="264"/>
            <p14:sldId id="265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55576" y="2204864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EINFÜGEN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104" y="0"/>
            <a:ext cx="3636056" cy="89107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825" y="260648"/>
            <a:ext cx="6768752" cy="5040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4" name="Rechteck 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453707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9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Dank</a:t>
            </a: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714348" y="2571744"/>
            <a:ext cx="82381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Dieses Vorhaben wurde aus Mitteln des Bundesministeriums für Bildung </a:t>
            </a:r>
            <a:b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und Forschung unter dem Förderkennzeichen 01 FP 1506 gefördert.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 Verantwortung für den Inhalt dieser Veröffentlichung liegt bei 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Autor/-innen.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7311" y="0"/>
            <a:ext cx="3706689" cy="90838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3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8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8964488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215651" y="0"/>
            <a:ext cx="1748837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2" r:id="rId2"/>
    <p:sldLayoutId id="2147483711" r:id="rId3"/>
    <p:sldLayoutId id="2147483713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s.google.de/books?id=_BBACwAAQBAJ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b="1" dirty="0"/>
              <a:t>Geschlechteraspekte bei Angststörungen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508518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Folien: bereitgestellt durch die Austauschplattform </a:t>
            </a:r>
            <a:r>
              <a:rPr lang="de-DE" dirty="0" err="1">
                <a:solidFill>
                  <a:schemeClr val="tx2"/>
                </a:solidFill>
              </a:rPr>
              <a:t>GenderMed</a:t>
            </a:r>
            <a:r>
              <a:rPr lang="de-DE" dirty="0">
                <a:solidFill>
                  <a:schemeClr val="tx2"/>
                </a:solidFill>
              </a:rPr>
              <a:t>-Wiki</a:t>
            </a:r>
          </a:p>
        </p:txBody>
      </p:sp>
    </p:spTree>
    <p:extLst>
      <p:ext uri="{BB962C8B-B14F-4D97-AF65-F5344CB8AC3E}">
        <p14:creationId xmlns:p14="http://schemas.microsoft.com/office/powerpoint/2010/main" val="34855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071670" y="1549304"/>
            <a:ext cx="59293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i="1" u="sng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Gliederung			                                  </a:t>
            </a:r>
            <a:endParaRPr lang="de-DE" sz="2400" u="sng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Therapie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  <a:endParaRPr lang="de-DE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3"/>
            </a:pP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79512" y="332656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Krankheitsbild: Angststörungen</a:t>
            </a:r>
          </a:p>
        </p:txBody>
      </p:sp>
      <p:cxnSp>
        <p:nvCxnSpPr>
          <p:cNvPr id="4" name="Gerader Verbinder 3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5" name="Rechteck 4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89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720" y="35716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428592" y="2071678"/>
          <a:ext cx="8358250" cy="2075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5337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Krankheitsbild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Panikstörung/</a:t>
                      </a:r>
                      <a:br>
                        <a:rPr lang="de-DE" dirty="0"/>
                      </a:br>
                      <a:r>
                        <a:rPr lang="de-DE" dirty="0"/>
                        <a:t>Agoraphobie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Generalisierte</a:t>
                      </a:r>
                      <a:br>
                        <a:rPr lang="de-DE" dirty="0"/>
                      </a:br>
                      <a:r>
                        <a:rPr lang="de-DE" dirty="0"/>
                        <a:t>Angststörung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Soziale Phobie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Spezifische Phobie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736">
                <a:tc>
                  <a:txBody>
                    <a:bodyPr/>
                    <a:lstStyle/>
                    <a:p>
                      <a:r>
                        <a:rPr lang="de-DE" b="1" dirty="0"/>
                        <a:t>Lebenszeit-</a:t>
                      </a:r>
                      <a:r>
                        <a:rPr lang="de-DE" b="1" dirty="0" err="1"/>
                        <a:t>prävalenz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6.1 %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5.7 %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12.1 %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12.5 %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285">
                <a:tc>
                  <a:txBody>
                    <a:bodyPr/>
                    <a:lstStyle/>
                    <a:p>
                      <a:r>
                        <a:rPr lang="de-DE" b="1" dirty="0"/>
                        <a:t>weiblich : männlich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2.2 :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 :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1.4 :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2.3 :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428594" y="4248842"/>
            <a:ext cx="8358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Lebenszeitprävalenz und Geschlechterverhältnis von Angststörungen 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Voderholzer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Hohagen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(2013)]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28660" y="1488032"/>
            <a:ext cx="7286678" cy="369332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accent3"/>
                </a:solidFill>
                <a:sym typeface="Wingdings" pitchFamily="2" charset="2"/>
              </a:rPr>
              <a:t>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Frauen erkranken in etwa doppelt so häufig an einer Angststörung.</a:t>
            </a:r>
          </a:p>
        </p:txBody>
      </p:sp>
      <p:cxnSp>
        <p:nvCxnSpPr>
          <p:cNvPr id="6" name="Gerader Verbinder 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7" name="Rechteck 6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19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720" y="35716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</p:txBody>
      </p:sp>
      <p:pic>
        <p:nvPicPr>
          <p:cNvPr id="6" name="Grafik 5" descr="Prävalenz Angststörungen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16" y="1142984"/>
            <a:ext cx="5396030" cy="3878397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5101509"/>
            <a:ext cx="5500726" cy="7386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Prävalenz von Angststörungen bei Männern und Frauen</a:t>
            </a:r>
            <a:r>
              <a:rPr kumimoji="0" lang="de-DE" sz="14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de-DE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nach DSM-IV)</a:t>
            </a:r>
            <a:r>
              <a:rPr 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kumimoji="0" lang="de-DE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-Wiki, nach </a:t>
            </a:r>
            <a:r>
              <a:rPr kumimoji="0" lang="de-DE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Wittchen</a:t>
            </a: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&amp; Jacobi (2007). Aus: BGS 1998]</a:t>
            </a:r>
            <a:endParaRPr kumimoji="0" 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143636" y="1857364"/>
            <a:ext cx="2571768" cy="3139321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Etwa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14 % der deutschen Wohnbevölkerung (18 bis 65 Jahre) erkranken innerhalb von einem Jahr an einer klinisch relevanten Angststörung.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Wittchen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&amp; Jacobi, 2007)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cxnSp>
        <p:nvCxnSpPr>
          <p:cNvPr id="7" name="Gerader Verbinder 6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8" name="Rechteck 7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69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rkrankungsbeginn bei Angststörunge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26" y="1201121"/>
            <a:ext cx="5895704" cy="4105444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8" name="Textfeld 7"/>
          <p:cNvSpPr txBox="1"/>
          <p:nvPr/>
        </p:nvSpPr>
        <p:spPr>
          <a:xfrm>
            <a:off x="1414912" y="5381078"/>
            <a:ext cx="6181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-Wiki, nach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Wittchen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&amp; Jacobi (2007). Aus: BGS 1998]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85720" y="35716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</p:txBody>
      </p:sp>
      <p:cxnSp>
        <p:nvCxnSpPr>
          <p:cNvPr id="6" name="Gerader Verbinder 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9" name="Rechteck 8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121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720" y="285728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Therapie</a:t>
            </a:r>
            <a:r>
              <a:rPr lang="de-DE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</p:txBody>
      </p:sp>
      <p:pic>
        <p:nvPicPr>
          <p:cNvPr id="3" name="Grafik 2" descr="Inanspruchnahme von Versorgungseinrichtunge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80" y="1226794"/>
            <a:ext cx="6142070" cy="3714374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142844" y="4993431"/>
            <a:ext cx="614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-Wiki, nach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Wittchen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&amp; Jacobi (2007). Aus: BGS 1998]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572264" y="1258882"/>
            <a:ext cx="2357454" cy="3970318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Nur etwa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38 % der Männer und 46 % der Frauen mit einer Angsterkrankung suchen eine medizinische oder nicht-medizinische Versorgungs-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einrichtung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auf. </a:t>
            </a:r>
          </a:p>
          <a:p>
            <a:pPr>
              <a:buFont typeface="Wingdings" pitchFamily="2" charset="2"/>
              <a:buChar char="à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Frauen nehmen jede Art von Hilfe häufiger an. </a:t>
            </a:r>
          </a:p>
        </p:txBody>
      </p:sp>
      <p:cxnSp>
        <p:nvCxnSpPr>
          <p:cNvPr id="6" name="Gerader Verbinder 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7" name="Rechteck 6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819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Behandlungart bei Angsterkrankunge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05" y="1232092"/>
            <a:ext cx="6324835" cy="4429156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7" name="Textfeld 6"/>
          <p:cNvSpPr txBox="1"/>
          <p:nvPr/>
        </p:nvSpPr>
        <p:spPr>
          <a:xfrm>
            <a:off x="7000892" y="2552705"/>
            <a:ext cx="1714512" cy="3108543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Übersicht verschiedener Behandlungs-arten bei Angst-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erkrankungen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(Männer und Frauen) </a:t>
            </a:r>
            <a:b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-Wiki, nach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Wittchen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&amp; Jacobi (2007). Aus: BGS 1998]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85720" y="285728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Therapie</a:t>
            </a:r>
            <a:r>
              <a:rPr lang="de-DE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</p:txBody>
      </p:sp>
      <p:cxnSp>
        <p:nvCxnSpPr>
          <p:cNvPr id="8" name="Gerader Verbinder 7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9" name="Rechteck 8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258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260648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  <a:r>
              <a:rPr lang="de-DE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28596" y="1214422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/>
              <a:t> </a:t>
            </a:r>
            <a:r>
              <a:rPr lang="en-US" dirty="0"/>
              <a:t>Kessler RC. Lifetime and 12-Month Prevalence of DSM-III-R Psychiatric Disorders in the United States. Arch Gen Psychiatry 1994; 51(1):8.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de-DE" dirty="0"/>
              <a:t> </a:t>
            </a:r>
            <a:r>
              <a:rPr lang="de-DE" dirty="0" err="1"/>
              <a:t>Voderholzer</a:t>
            </a:r>
            <a:r>
              <a:rPr lang="de-DE" dirty="0"/>
              <a:t> U, </a:t>
            </a:r>
            <a:r>
              <a:rPr lang="de-DE" dirty="0" err="1"/>
              <a:t>Hohagen</a:t>
            </a:r>
            <a:r>
              <a:rPr lang="de-DE" dirty="0"/>
              <a:t> F. Therapie psychischer Erkrankungen: </a:t>
            </a:r>
            <a:r>
              <a:rPr lang="de-DE" dirty="0" err="1"/>
              <a:t>Elsevier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Sciences</a:t>
            </a:r>
            <a:r>
              <a:rPr lang="de-DE" dirty="0"/>
              <a:t> Germany; 2013.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: URL:</a:t>
            </a:r>
            <a:r>
              <a:rPr lang="de-DE" dirty="0">
                <a:hlinkClick r:id="rId2"/>
              </a:rPr>
              <a:t>https://</a:t>
            </a:r>
            <a:r>
              <a:rPr lang="de-DE" dirty="0" err="1">
                <a:hlinkClick r:id="rId2"/>
              </a:rPr>
              <a:t>books.google.de</a:t>
            </a:r>
            <a:r>
              <a:rPr lang="de-DE" dirty="0">
                <a:hlinkClick r:id="rId2"/>
              </a:rPr>
              <a:t>/</a:t>
            </a:r>
            <a:r>
              <a:rPr lang="de-DE" dirty="0" err="1">
                <a:hlinkClick r:id="rId2"/>
              </a:rPr>
              <a:t>books?id</a:t>
            </a:r>
            <a:r>
              <a:rPr lang="de-DE" dirty="0">
                <a:hlinkClick r:id="rId2"/>
              </a:rPr>
              <a:t>=_</a:t>
            </a:r>
            <a:r>
              <a:rPr lang="de-DE" dirty="0" err="1">
                <a:hlinkClick r:id="rId2"/>
              </a:rPr>
              <a:t>BBACwAAQBAJ</a:t>
            </a:r>
            <a:endParaRPr lang="de-DE" dirty="0"/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err="1"/>
              <a:t>Wittchen</a:t>
            </a:r>
            <a:r>
              <a:rPr lang="de-DE" dirty="0"/>
              <a:t> H, Jacobi F. Angststörungen. </a:t>
            </a:r>
            <a:r>
              <a:rPr lang="de-DE" dirty="0" err="1"/>
              <a:t>Nachdr</a:t>
            </a:r>
            <a:r>
              <a:rPr lang="de-DE" dirty="0"/>
              <a:t>. Berlin: Robert Koch-</a:t>
            </a:r>
            <a:r>
              <a:rPr lang="de-DE" dirty="0" err="1"/>
              <a:t>Inst</a:t>
            </a:r>
            <a:r>
              <a:rPr lang="de-DE" dirty="0"/>
              <a:t>; 2007. (Gesundheitsberichterstattung des Bundes; </a:t>
            </a:r>
            <a:r>
              <a:rPr lang="de-DE" dirty="0" err="1"/>
              <a:t>vol</a:t>
            </a:r>
            <a:r>
              <a:rPr lang="de-DE" dirty="0"/>
              <a:t> 21).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  <p:cxnSp>
        <p:nvCxnSpPr>
          <p:cNvPr id="4" name="Gerader Verbinder 3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5" name="Rechteck 4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44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784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lienmaster_GenderMed_Präsentationen" id="{BAE2F2D9-6DDB-4EDB-A31E-E7191BBE587F}" vid="{B7B949D5-4EC8-4F82-8806-33C7DBCAD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Folienmaster_GenderMed_Präsentationen</Template>
  <TotalTime>0</TotalTime>
  <Words>202</Words>
  <Application>Microsoft Office PowerPoint</Application>
  <PresentationFormat>Bildschirmpräsentation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Office-Design</vt:lpstr>
      <vt:lpstr>Geschlechteraspekte bei Angststörungen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Schreitmueller</dc:creator>
  <cp:lastModifiedBy>Julia Schreitmueller</cp:lastModifiedBy>
  <cp:revision>8</cp:revision>
  <dcterms:created xsi:type="dcterms:W3CDTF">2017-01-12T14:54:53Z</dcterms:created>
  <dcterms:modified xsi:type="dcterms:W3CDTF">2017-01-13T14:06:40Z</dcterms:modified>
</cp:coreProperties>
</file>