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926B251-5CB4-4A3E-BD5A-B50FC7222A95}">
          <p14:sldIdLst>
            <p14:sldId id="256"/>
            <p14:sldId id="259"/>
            <p14:sldId id="260"/>
            <p14:sldId id="261"/>
            <p14:sldId id="262"/>
            <p14:sldId id="263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99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55576" y="2204864"/>
            <a:ext cx="7772400" cy="1470025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TITEL EINFÜGEN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08104" y="0"/>
            <a:ext cx="3636056" cy="891073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34" y="5791295"/>
            <a:ext cx="9115278" cy="1022081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6" name="Textfeld 5"/>
          <p:cNvSpPr txBox="1"/>
          <p:nvPr userDrawn="1"/>
        </p:nvSpPr>
        <p:spPr>
          <a:xfrm>
            <a:off x="862025" y="4988680"/>
            <a:ext cx="75595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2"/>
                </a:solidFill>
              </a:rPr>
              <a:t>Folien: bereitgestellt durch die Austauschplattform „</a:t>
            </a:r>
            <a:r>
              <a:rPr lang="de-DE" sz="2000" dirty="0" err="1">
                <a:solidFill>
                  <a:schemeClr val="tx2"/>
                </a:solidFill>
              </a:rPr>
              <a:t>GenderMed</a:t>
            </a:r>
            <a:r>
              <a:rPr lang="de-DE" sz="2000" dirty="0">
                <a:solidFill>
                  <a:schemeClr val="tx2"/>
                </a:solidFill>
              </a:rPr>
              <a:t>-Wiki</a:t>
            </a:r>
            <a:r>
              <a:rPr lang="de-DE" sz="2400" dirty="0">
                <a:solidFill>
                  <a:schemeClr val="tx2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65890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825" y="260648"/>
            <a:ext cx="6768752" cy="50405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Folientitel</a:t>
            </a:r>
          </a:p>
        </p:txBody>
      </p:sp>
      <p:cxnSp>
        <p:nvCxnSpPr>
          <p:cNvPr id="3" name="Gerader Verbinder 2"/>
          <p:cNvCxnSpPr/>
          <p:nvPr userDrawn="1"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4" name="Rechteck 3"/>
          <p:cNvSpPr/>
          <p:nvPr userDrawn="1"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250825" y="1268413"/>
            <a:ext cx="8497888" cy="453707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9009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 userDrawn="1"/>
        </p:nvSpPr>
        <p:spPr bwMode="auto">
          <a:xfrm>
            <a:off x="2143108" y="1700213"/>
            <a:ext cx="4643437" cy="63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de-DE" altLang="de-DE" sz="2400" b="1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4000" b="1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Dank</a:t>
            </a:r>
          </a:p>
        </p:txBody>
      </p:sp>
      <p:sp>
        <p:nvSpPr>
          <p:cNvPr id="4" name="Text Box 5"/>
          <p:cNvSpPr txBox="1">
            <a:spLocks noChangeArrowheads="1"/>
          </p:cNvSpPr>
          <p:nvPr userDrawn="1"/>
        </p:nvSpPr>
        <p:spPr bwMode="auto">
          <a:xfrm>
            <a:off x="714348" y="2571744"/>
            <a:ext cx="823815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Dieses Vorhaben wurde aus Mitteln des Bundesministeriums für Bildung </a:t>
            </a:r>
            <a:b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</a:b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und Forschung unter dem Förderkennzeichen 01 FP 1506 gefördert.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Die Verantwortung für den Inhalt dieser Veröffentlichung liegt bei den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Autor/-innen.</a:t>
            </a:r>
            <a:endParaRPr kumimoji="0" lang="de-DE" altLang="de-DE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37311" y="0"/>
            <a:ext cx="3706689" cy="908383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5234" y="5791295"/>
            <a:ext cx="9115278" cy="1022081"/>
          </a:xfrm>
          <a:prstGeom prst="rect">
            <a:avLst/>
          </a:prstGeom>
        </p:spPr>
      </p:pic>
      <p:sp>
        <p:nvSpPr>
          <p:cNvPr id="8" name="Rectangle 19"/>
          <p:cNvSpPr>
            <a:spLocks noChangeArrowheads="1"/>
          </p:cNvSpPr>
          <p:nvPr userDrawn="1"/>
        </p:nvSpPr>
        <p:spPr bwMode="auto">
          <a:xfrm flipV="1">
            <a:off x="0" y="5583238"/>
            <a:ext cx="9144000" cy="92075"/>
          </a:xfrm>
          <a:prstGeom prst="rect">
            <a:avLst/>
          </a:prstGeom>
          <a:solidFill>
            <a:srgbClr val="CCA500">
              <a:alpha val="45097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463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13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5"/>
          <p:cNvSpPr>
            <a:spLocks noChangeArrowheads="1"/>
          </p:cNvSpPr>
          <p:nvPr userDrawn="1"/>
        </p:nvSpPr>
        <p:spPr bwMode="auto">
          <a:xfrm>
            <a:off x="0" y="0"/>
            <a:ext cx="8964488" cy="908050"/>
          </a:xfrm>
          <a:prstGeom prst="rect">
            <a:avLst/>
          </a:prstGeom>
          <a:solidFill>
            <a:srgbClr val="F4F3E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de-DE" altLang="de-DE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215651" y="0"/>
            <a:ext cx="1748837" cy="90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452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2" r:id="rId2"/>
    <p:sldLayoutId id="2147483711" r:id="rId3"/>
    <p:sldLayoutId id="2147483713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>
                <a:latin typeface="Arial" pitchFamily="34" charset="0"/>
                <a:cs typeface="Arial" pitchFamily="34" charset="0"/>
              </a:rPr>
              <a:t>Geschlechteraspekte bei </a:t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r>
              <a:rPr lang="de-DE" b="1" dirty="0">
                <a:latin typeface="Arial" pitchFamily="34" charset="0"/>
                <a:cs typeface="Arial" pitchFamily="34" charset="0"/>
              </a:rPr>
              <a:t>Essstörungen</a:t>
            </a:r>
            <a:br>
              <a:rPr lang="de-DE" b="1" dirty="0">
                <a:latin typeface="Arial" pitchFamily="34" charset="0"/>
                <a:cs typeface="Arial" pitchFamily="34" charset="0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430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285852" y="1500174"/>
            <a:ext cx="592935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i="1" u="sng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 		                                 </a:t>
            </a:r>
            <a:endParaRPr lang="de-DE" sz="2400" u="sng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  <a:p>
            <a:pPr marL="342900" indent="-342900">
              <a:buAutoNum type="arabicPeriod" startAt="3"/>
            </a:pPr>
            <a:endParaRPr lang="de-DE" dirty="0">
              <a:solidFill>
                <a:schemeClr val="tx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14282" y="303039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Krankheitsbild: Essstörungen</a:t>
            </a:r>
          </a:p>
        </p:txBody>
      </p:sp>
      <p:pic>
        <p:nvPicPr>
          <p:cNvPr id="4" name="Grafik 3" descr="Bild_Essstörung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2490" y="2214554"/>
            <a:ext cx="1844088" cy="1860553"/>
          </a:xfrm>
          <a:prstGeom prst="rect">
            <a:avLst/>
          </a:prstGeom>
        </p:spPr>
      </p:pic>
      <p:cxnSp>
        <p:nvCxnSpPr>
          <p:cNvPr id="5" name="Gerader Verbinder 4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6" name="Rechteck 5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64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2844" y="24280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95302"/>
              </p:ext>
            </p:extLst>
          </p:nvPr>
        </p:nvGraphicFramePr>
        <p:xfrm>
          <a:off x="714348" y="2748528"/>
          <a:ext cx="77153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2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3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5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32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Störungsbild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Anorexia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nervosa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err="1"/>
                        <a:t>Bulimia</a:t>
                      </a:r>
                      <a:r>
                        <a:rPr lang="de-DE" baseline="0" dirty="0"/>
                        <a:t> </a:t>
                      </a:r>
                      <a:r>
                        <a:rPr lang="de-DE" baseline="0" dirty="0" err="1"/>
                        <a:t>nervosa</a:t>
                      </a:r>
                      <a:r>
                        <a:rPr lang="de-DE" baseline="0" dirty="0"/>
                        <a:t> 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Binge </a:t>
                      </a:r>
                      <a:r>
                        <a:rPr lang="de-DE" dirty="0" err="1"/>
                        <a:t>Eating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Disorder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Prävalenz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0.2-0.8 %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ca. 1.5 %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2-5 %</a:t>
                      </a: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w:m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11:1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11:1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1:1 bis 3:1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714348" y="3985900"/>
            <a:ext cx="771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Tabelle 1. Angaben zu Prävalenz und Geschlechterverhältnis. </a:t>
            </a:r>
          </a:p>
          <a:p>
            <a:r>
              <a:rPr lang="de-DE" sz="1400" dirty="0">
                <a:latin typeface="Arial" panose="020B0604020202020204" pitchFamily="34" charset="0"/>
                <a:cs typeface="Arial" panose="020B0604020202020204" pitchFamily="34" charset="0"/>
              </a:rPr>
              <a:t>[Quelle: Wissenschaftliches Kuratorium der Deutschen Hauptstelle für Suchtfragen e. V.]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42910" y="1497558"/>
            <a:ext cx="7786742" cy="923330"/>
          </a:xfrm>
          <a:prstGeom prst="rect">
            <a:avLst/>
          </a:prstGeom>
          <a:noFill/>
          <a:ln w="31750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accent3"/>
                </a:solidFill>
                <a:sym typeface="Wingdings" pitchFamily="2" charset="2"/>
              </a:rPr>
              <a:t>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Nur sehr wenige medizinische &amp; psychiatrische Störungen weisen einen so enormen Geschlechterunterschied auf, wie er bei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Anorexia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nervosa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Bulimia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nervosa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zu beobachten ist.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8" name="Rechteck 7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173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2844" y="242808"/>
            <a:ext cx="66437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Epidemiologie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85721" y="4830251"/>
            <a:ext cx="60043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Grafik 1. Prävalenz des Verdachts auf Essstörungen im Kinder- und Jugendalter (Selbstbericht via SCOFF). 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[Quelle: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GenderMed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-Wiki, nach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Hölling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und Schlack, 2007]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572264" y="1268760"/>
            <a:ext cx="2357454" cy="3139321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/>
              <a:buChar char="à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Erstmanifestation von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Anorexie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/Bulimie meist in Adoleszenz </a:t>
            </a:r>
          </a:p>
          <a:p>
            <a:pPr>
              <a:buFont typeface="Wingdings"/>
              <a:buChar char="à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Geschlechter-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differenz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erst mit Beginn der Pubertät</a:t>
            </a:r>
          </a:p>
          <a:p>
            <a:pPr>
              <a:buFont typeface="Wingdings"/>
              <a:buChar char="à"/>
            </a:pP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/>
              <a:buChar char="à"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Jungen erkranken meist einige Jahre später als Mädchen</a:t>
            </a:r>
          </a:p>
        </p:txBody>
      </p:sp>
      <p:pic>
        <p:nvPicPr>
          <p:cNvPr id="6" name="Grafik 5" descr="Prävalenz Essstörungen Jungen_Mädche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568" y="1250585"/>
            <a:ext cx="6011538" cy="3474559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cxnSp>
        <p:nvCxnSpPr>
          <p:cNvPr id="7" name="Gerader Verbinder 6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8" name="Rechteck 7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425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14282" y="214290"/>
            <a:ext cx="59293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Symptome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72813"/>
              </p:ext>
            </p:extLst>
          </p:nvPr>
        </p:nvGraphicFramePr>
        <p:xfrm>
          <a:off x="500034" y="2000240"/>
          <a:ext cx="8143932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7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57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Symptom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Männer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1" i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Gewichtsreduzierende</a:t>
                      </a:r>
                      <a:r>
                        <a:rPr lang="de-DE" sz="1800" b="1" i="1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Maßnahmen</a:t>
                      </a:r>
                      <a:endParaRPr lang="de-DE" sz="1800" b="1" i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Häufiger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gesundheits-schädliche Praktiken, z. B. Einnahme von Diuretika,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Laxantien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Appetitzüglern und/oder Erbrechen nach einer Mahlzeit.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Häufiger exzessive sportliche Betätigung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de-DE" sz="1800" b="0" i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Die bei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Anorexie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typische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Hyperaktivität tritt</a:t>
                      </a: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öfter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bei Männern als bei Frauen auf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800" b="1" i="1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Endokrine</a:t>
                      </a:r>
                      <a:r>
                        <a:rPr lang="de-DE" sz="1800" b="1" i="1" baseline="0" dirty="0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Störung</a:t>
                      </a:r>
                      <a:endParaRPr lang="de-DE" sz="1800" b="1" i="1" dirty="0">
                        <a:solidFill>
                          <a:schemeClr val="tx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Amenorrhoe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und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Libidoverlust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de-DE" sz="1800" b="0" i="0" kern="1200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800" b="0" i="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Potenz- und </a:t>
                      </a:r>
                      <a:r>
                        <a:rPr lang="de-DE" sz="1800" b="0" i="0" kern="1200" dirty="0" err="1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Libidoverlust</a:t>
                      </a:r>
                      <a:endParaRPr lang="de-D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28596" y="5139315"/>
            <a:ext cx="8215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Tabelle 2. Beispiele für (tendenzielle) Unterschiede in der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Symptomausprägung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14314" y="1345156"/>
            <a:ext cx="8715404" cy="369332"/>
          </a:xfrm>
          <a:prstGeom prst="rect">
            <a:avLst/>
          </a:prstGeom>
          <a:noFill/>
          <a:ln w="28575"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Symptome einer Essstörung sind bei beiden Geschlechtern zumindest sehr ähnlich.</a:t>
            </a:r>
          </a:p>
        </p:txBody>
      </p:sp>
      <p:cxnSp>
        <p:nvCxnSpPr>
          <p:cNvPr id="7" name="Gerader Verbinder 6"/>
          <p:cNvCxnSpPr/>
          <p:nvPr/>
        </p:nvCxnSpPr>
        <p:spPr>
          <a:xfrm>
            <a:off x="0" y="6165304"/>
            <a:ext cx="9144000" cy="0"/>
          </a:xfrm>
          <a:prstGeom prst="line">
            <a:avLst/>
          </a:prstGeom>
          <a:noFill/>
          <a:ln w="25400" cap="flat" cmpd="sng" algn="ctr">
            <a:solidFill>
              <a:srgbClr val="E7E6E6"/>
            </a:solidFill>
            <a:prstDash val="solid"/>
            <a:miter lim="800000"/>
          </a:ln>
          <a:effectLst/>
        </p:spPr>
      </p:cxnSp>
      <p:sp>
        <p:nvSpPr>
          <p:cNvPr id="8" name="Rechteck 7"/>
          <p:cNvSpPr/>
          <p:nvPr/>
        </p:nvSpPr>
        <p:spPr>
          <a:xfrm>
            <a:off x="0" y="6237312"/>
            <a:ext cx="9144000" cy="72008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311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57158" y="28572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Literatur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14282" y="928670"/>
            <a:ext cx="86439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20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Braun DL, Sunday SR, Huang A,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Halmi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KA. More males seek treatment for eating disorders.            </a:t>
            </a:r>
          </a:p>
          <a:p>
            <a:pPr indent="-25200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    Int. J. Eat.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. 1999; 25(4):415–24.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ESSSTÖRUNG, Leitliniengruppe. Diagnostik und Therapie von Essstörungen (S3-Leitlinie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06.12. 2011), Version 1.1. Im Internet: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awmf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org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leitlinien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Fichter MM. Magersucht und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Bulimia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Empirische Untersuchungen zur Epidemiologie,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Symptomatologie, Nosologie und zum Verlauf. Berlin, Heidelberg, New York: Springer;   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1985.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Garfinkel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P.E., Lin, E., Goering, P.,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Spegg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C., Goldbloom, D.S., Kennedy, S., Kaplan, A.S. &amp;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Woodside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D.B.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Bulimia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nervosa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a Canadian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sample: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prevalence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subgroups.American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Journal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1995; 152.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Hölling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H, Schlack R. Essstörungen im Kindes- und Jugendalter. Erste Ergebnisse aus dem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Kinder- und Jugendgesundheitssurvey (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KiGGS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). Bundesgesundheitsblatt,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Gesundheitsforschung, Gesundheitsschutz 2007; 50(5-6):794–9.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Lautenbacher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S. Gehirn und Geschlecht: Neurowissenschaft des kleinen Unterschieds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zwischen Frau und Mann. Heidelberg: Springer; 2007.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Sharp CW, Clark SA,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Dunan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JR, Blackwood, Douglas H. R., Shapiro CM. Clinical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anorexia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nervosa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males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: 24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cases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Int. J.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Eat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1994; 15(2):125–34.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Wissenschaftliches Kuratorium der Deutschen Hauptstelle für Suchtfragen e. V.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Suchtmedizinische Reihe, Band 3: Essstörungen. Hamm: 2004.</a:t>
            </a:r>
          </a:p>
          <a:p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Woodside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D.B.,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Garfinkel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P.E., Lin, E., Goering, P., Kaplan, A.S., Goldbloom, D.S., Kennedy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SH.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Comparisons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partial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eating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without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eating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,  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women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eating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disorders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. American Journal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dirty="0" err="1">
                <a:latin typeface="Arial" panose="020B0604020202020204" pitchFamily="34" charset="0"/>
                <a:cs typeface="Arial" panose="020B0604020202020204" pitchFamily="34" charset="0"/>
              </a:rPr>
              <a:t>Psychiatry</a:t>
            </a: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2001; </a:t>
            </a:r>
          </a:p>
          <a:p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     158:570–4.</a:t>
            </a:r>
          </a:p>
        </p:txBody>
      </p:sp>
    </p:spTree>
    <p:extLst>
      <p:ext uri="{BB962C8B-B14F-4D97-AF65-F5344CB8AC3E}">
        <p14:creationId xmlns:p14="http://schemas.microsoft.com/office/powerpoint/2010/main" val="81396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99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Folienmaster_GenderMed_Präsentationen" id="{BAE2F2D9-6DDB-4EDB-A31E-E7191BBE587F}" vid="{B7B949D5-4EC8-4F82-8806-33C7DBCAD31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Folienmaster_GenderMed_Präsentationen</Template>
  <TotalTime>0</TotalTime>
  <Words>564</Words>
  <Application>Microsoft Office PowerPoint</Application>
  <PresentationFormat>Bildschirmpräsentation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Office-Design</vt:lpstr>
      <vt:lpstr>Geschlechteraspekte bei  Essstörungen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Julia Schreitmueller</dc:creator>
  <cp:lastModifiedBy>Julia Schreitmueller</cp:lastModifiedBy>
  <cp:revision>4</cp:revision>
  <dcterms:created xsi:type="dcterms:W3CDTF">2017-01-12T14:54:53Z</dcterms:created>
  <dcterms:modified xsi:type="dcterms:W3CDTF">2017-01-16T11:13:31Z</dcterms:modified>
</cp:coreProperties>
</file>