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1" r:id="rId6"/>
    <p:sldId id="264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5890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2483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52018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5817-1744-4935-A1B3-C79F0C9E0802}" type="datetime1">
              <a:rPr lang="de-DE" smtClean="0"/>
              <a:t>16.11.2016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F88E-718B-42BD-BB43-8B16A7C33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452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DB82-9790-4C1D-8607-9B696C88C533}" type="datetime1">
              <a:rPr lang="de-DE" smtClean="0"/>
              <a:t>16.11.2016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F88E-718B-42BD-BB43-8B16A7C33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077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F3BE-760B-4C7A-AE6B-22B19465EE59}" type="datetime1">
              <a:rPr lang="de-DE" smtClean="0"/>
              <a:t>16.11.2016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F88E-718B-42BD-BB43-8B16A7C33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400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D150-00C3-4934-AC04-B129730B5D2E}" type="datetime1">
              <a:rPr lang="de-DE" smtClean="0"/>
              <a:t>16.11.2016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F88E-718B-42BD-BB43-8B16A7C33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146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14CC-20CC-4CBF-B16E-3B5CA30B526B}" type="datetime1">
              <a:rPr lang="de-DE" smtClean="0"/>
              <a:t>16.11.2016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F88E-718B-42BD-BB43-8B16A7C33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616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2BE2-4ECD-4161-9C28-4F8F14C5BCC3}" type="datetime1">
              <a:rPr lang="de-DE" smtClean="0"/>
              <a:t>16.11.2016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F88E-718B-42BD-BB43-8B16A7C33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034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B093-31DA-4C58-8312-43517DB6E1BD}" type="datetime1">
              <a:rPr lang="de-DE" smtClean="0"/>
              <a:t>16.11.2016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F88E-718B-42BD-BB43-8B16A7C33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6488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8672-BDFC-4EA6-9CFC-92A4419371F3}" type="datetime1">
              <a:rPr lang="de-DE" smtClean="0"/>
              <a:t>16.11.2016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F88E-718B-42BD-BB43-8B16A7C33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340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97246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AE6A-3542-4618-9584-9B7CBEAD041B}" type="datetime1">
              <a:rPr lang="de-DE" smtClean="0"/>
              <a:t>16.11.2016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F88E-718B-42BD-BB43-8B16A7C33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5538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D7DE-6FD3-4BEF-9973-7E6E0536772D}" type="datetime1">
              <a:rPr lang="de-DE" smtClean="0"/>
              <a:t>16.11.2016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F88E-718B-42BD-BB43-8B16A7C33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390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5E3E-9516-4585-9718-8DCD04A62C68}" type="datetime1">
              <a:rPr lang="de-DE" smtClean="0"/>
              <a:t>16.11.2016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F88E-718B-42BD-BB43-8B16A7C33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94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6021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0463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9511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5983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81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3964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126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7" name="Rectangle 25"/>
          <p:cNvSpPr>
            <a:spLocks noChangeArrowheads="1"/>
          </p:cNvSpPr>
          <p:nvPr userDrawn="1"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F4F3E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1028" name="Picture 2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013" y="0"/>
            <a:ext cx="1550987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uppieren 4"/>
          <p:cNvGrpSpPr/>
          <p:nvPr userDrawn="1"/>
        </p:nvGrpSpPr>
        <p:grpSpPr>
          <a:xfrm>
            <a:off x="287345" y="5805264"/>
            <a:ext cx="8569310" cy="896018"/>
            <a:chOff x="287345" y="5805264"/>
            <a:chExt cx="8569310" cy="896018"/>
          </a:xfrm>
        </p:grpSpPr>
        <p:pic>
          <p:nvPicPr>
            <p:cNvPr id="2" name="Grafik 1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1037" y="5805264"/>
              <a:ext cx="5696306" cy="896017"/>
            </a:xfrm>
            <a:prstGeom prst="rect">
              <a:avLst/>
            </a:prstGeom>
          </p:spPr>
        </p:pic>
        <p:pic>
          <p:nvPicPr>
            <p:cNvPr id="3" name="Grafik 2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7023" y="5885397"/>
              <a:ext cx="1259632" cy="735753"/>
            </a:xfrm>
            <a:prstGeom prst="rect">
              <a:avLst/>
            </a:prstGeom>
          </p:spPr>
        </p:pic>
        <p:pic>
          <p:nvPicPr>
            <p:cNvPr id="4" name="Grafik 3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45" y="5805264"/>
              <a:ext cx="1263519" cy="8960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84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FF68-5933-4C81-AE3B-4BFDC6F7735D}" type="datetime1">
              <a:rPr lang="de-DE" smtClean="0"/>
              <a:t>16.11.2016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BF88E-718B-42BD-BB43-8B16A7C330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82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0" y="1773238"/>
            <a:ext cx="8675688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b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endParaRPr kumimoji="0" lang="de-DE" altLang="de-DE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20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0"/>
            <a:ext cx="37084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28596" y="1757144"/>
            <a:ext cx="8318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de-DE" altLang="de-DE" sz="3600" b="1">
                <a:solidFill>
                  <a:schemeClr val="tx2"/>
                </a:solidFill>
              </a:rPr>
              <a:t>Geschlechteraspekte bei Suizid und Suizidalität</a:t>
            </a:r>
            <a:endParaRPr kumimoji="0" lang="de-DE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6874" y="4967599"/>
            <a:ext cx="8532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Folien: bereitgestellt durch die Austauschplattform „</a:t>
            </a:r>
            <a:r>
              <a:rPr kumimoji="0" lang="de-DE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GenderMed</a:t>
            </a: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-Wiki</a:t>
            </a:r>
            <a:r>
              <a: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83752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0" y="0"/>
            <a:ext cx="9144000" cy="836712"/>
            <a:chOff x="0" y="0"/>
            <a:chExt cx="9144000" cy="836712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73618" y="5454"/>
              <a:ext cx="1570382" cy="831258"/>
            </a:xfrm>
            <a:prstGeom prst="rect">
              <a:avLst/>
            </a:prstGeom>
          </p:spPr>
        </p:pic>
        <p:sp>
          <p:nvSpPr>
            <p:cNvPr id="5" name="Rechteck 4"/>
            <p:cNvSpPr/>
            <p:nvPr/>
          </p:nvSpPr>
          <p:spPr>
            <a:xfrm>
              <a:off x="0" y="0"/>
              <a:ext cx="7573618" cy="8367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65304"/>
            <a:ext cx="9144000" cy="24351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14282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1F497D"/>
                </a:solidFill>
                <a:latin typeface="Arial" charset="0"/>
                <a:cs typeface="Arial" charset="0"/>
              </a:rPr>
              <a:t>Suizid &amp; Suizidalität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285852" y="1357298"/>
            <a:ext cx="592935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2400" b="1" i="1" u="sng" dirty="0">
                <a:solidFill>
                  <a:srgbClr val="9BBB59">
                    <a:lumMod val="75000"/>
                  </a:srgbClr>
                </a:solidFill>
                <a:latin typeface="Arial" charset="0"/>
                <a:cs typeface="Arial" charset="0"/>
              </a:rPr>
              <a:t>Gliederung _________________                                  </a:t>
            </a:r>
            <a:endParaRPr lang="de-DE" sz="2400" u="sng" dirty="0">
              <a:solidFill>
                <a:srgbClr val="9BBB59">
                  <a:lumMod val="75000"/>
                </a:srgbClr>
              </a:solidFill>
              <a:latin typeface="Arial" charset="0"/>
              <a:cs typeface="Arial" charset="0"/>
            </a:endParaRPr>
          </a:p>
          <a:p>
            <a:pPr marL="342900" indent="-34290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de-DE" sz="2000" b="1" dirty="0">
                <a:solidFill>
                  <a:srgbClr val="4F81BD"/>
                </a:solidFill>
                <a:latin typeface="Arial" charset="0"/>
                <a:cs typeface="Arial" charset="0"/>
              </a:rPr>
              <a:t>Epidemiologie</a:t>
            </a:r>
          </a:p>
          <a:p>
            <a:pPr marL="342900" indent="-34290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de-DE" sz="2000" b="1" dirty="0">
                <a:solidFill>
                  <a:srgbClr val="4F81BD"/>
                </a:solidFill>
                <a:latin typeface="Arial" charset="0"/>
                <a:cs typeface="Arial" charset="0"/>
              </a:rPr>
              <a:t>Risikofaktoren </a:t>
            </a:r>
          </a:p>
          <a:p>
            <a:pPr marL="342900" indent="-34290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de-DE" sz="2000" b="1" dirty="0">
                <a:solidFill>
                  <a:srgbClr val="4F81BD"/>
                </a:solidFill>
                <a:latin typeface="Arial" charset="0"/>
                <a:cs typeface="Arial" charset="0"/>
              </a:rPr>
              <a:t>Suizidalität bei Medizinerinnen &amp; Medizinern</a:t>
            </a:r>
          </a:p>
          <a:p>
            <a:pPr marL="342900" indent="-34290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de-DE" sz="2000" b="1" dirty="0">
                <a:solidFill>
                  <a:srgbClr val="4F81BD"/>
                </a:solidFill>
                <a:latin typeface="Arial" charset="0"/>
                <a:cs typeface="Arial" charset="0"/>
              </a:rPr>
              <a:t>Ausblick</a:t>
            </a:r>
          </a:p>
          <a:p>
            <a:pPr marL="342900" indent="-34290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de-DE" sz="2000" b="1" dirty="0">
                <a:solidFill>
                  <a:srgbClr val="4F81BD"/>
                </a:solidFill>
                <a:latin typeface="Arial" charset="0"/>
                <a:cs typeface="Arial" charset="0"/>
              </a:rPr>
              <a:t>Literatur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endParaRPr lang="de-DE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49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0" y="-12979"/>
            <a:ext cx="9144000" cy="927054"/>
            <a:chOff x="59317" y="0"/>
            <a:chExt cx="9144000" cy="927054"/>
          </a:xfrm>
        </p:grpSpPr>
        <p:grpSp>
          <p:nvGrpSpPr>
            <p:cNvPr id="7" name="Gruppieren 6"/>
            <p:cNvGrpSpPr/>
            <p:nvPr/>
          </p:nvGrpSpPr>
          <p:grpSpPr>
            <a:xfrm>
              <a:off x="59317" y="0"/>
              <a:ext cx="9144000" cy="836712"/>
              <a:chOff x="0" y="0"/>
              <a:chExt cx="9144000" cy="836712"/>
            </a:xfrm>
          </p:grpSpPr>
          <p:pic>
            <p:nvPicPr>
              <p:cNvPr id="6" name="Grafik 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573618" y="5454"/>
                <a:ext cx="1570382" cy="831258"/>
              </a:xfrm>
              <a:prstGeom prst="rect">
                <a:avLst/>
              </a:prstGeom>
            </p:spPr>
          </p:pic>
          <p:sp>
            <p:nvSpPr>
              <p:cNvPr id="5" name="Rechteck 4"/>
              <p:cNvSpPr/>
              <p:nvPr/>
            </p:nvSpPr>
            <p:spPr>
              <a:xfrm>
                <a:off x="0" y="0"/>
                <a:ext cx="7573618" cy="83671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45967" y="14108"/>
              <a:ext cx="1563263" cy="912946"/>
            </a:xfrm>
            <a:prstGeom prst="rect">
              <a:avLst/>
            </a:prstGeom>
          </p:spPr>
        </p:pic>
      </p:grpSp>
      <p:cxnSp>
        <p:nvCxnSpPr>
          <p:cNvPr id="4" name="Gerader Verbinder 3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214282" y="184666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b="1" u="sng" dirty="0">
                <a:solidFill>
                  <a:srgbClr val="4F81BD"/>
                </a:solidFill>
                <a:latin typeface="Arial" charset="0"/>
                <a:cs typeface="Arial" charset="0"/>
              </a:rPr>
              <a:t>Epidemiologie					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132600"/>
              </p:ext>
            </p:extLst>
          </p:nvPr>
        </p:nvGraphicFramePr>
        <p:xfrm>
          <a:off x="572202" y="3111520"/>
          <a:ext cx="8064894" cy="1888808"/>
        </p:xfrm>
        <a:graphic>
          <a:graphicData uri="http://schemas.openxmlformats.org/drawingml/2006/table">
            <a:tbl>
              <a:tblPr firstRow="1" bandRow="1"/>
              <a:tblGrid>
                <a:gridCol w="2688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2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Altergruppe</a:t>
                      </a: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(in Jahren)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Suizidrate Männer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Suizidrate Frauen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2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20-25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11.9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2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60-65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22.9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2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85-90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539552" y="5157192"/>
            <a:ext cx="8064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Tabelle 1. </a:t>
            </a: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Suizidraten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(Suizide auf 100 000 Personen der Allgemeinbevölkerung pro Jahr)</a:t>
            </a:r>
            <a:r>
              <a:rPr lang="de-D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bei Männern und Frauen in unterschiedlichen Altersgruppen. 1990 bis 2012. [Quelle: NASPRO, 2012]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14282" y="1142985"/>
            <a:ext cx="8715435" cy="1754326"/>
          </a:xfrm>
          <a:prstGeom prst="rect">
            <a:avLst/>
          </a:prstGeom>
          <a:noFill/>
          <a:ln w="19050"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Bis zu 70 Prozent aller Suizide erfolgen im Rahmen einer depressiven Erkrankung.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noProof="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 Jahr 2012 haben sich 2603 Frauen und sogar 7287 Männer in Deutschland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suizidiert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 Damit </a:t>
            </a:r>
            <a:r>
              <a:rPr lang="de-DE" b="1" i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suizidieren</a:t>
            </a:r>
            <a:r>
              <a:rPr lang="de-DE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sich </a:t>
            </a:r>
            <a:r>
              <a:rPr kumimoji="0" lang="de-DE" sz="1800" b="1" i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Männer bis zu dreimal so häufig wie Frauen</a:t>
            </a:r>
            <a:r>
              <a:rPr kumimoji="0" lang="de-DE" sz="180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kern="0" noProof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wobei Frauen öfter einen Suizidversuch begehen.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erhöhte Suizidrate bei geringerer Suizidversuchsrate bei Männern wird als sogenanntes </a:t>
            </a:r>
            <a:r>
              <a:rPr lang="de-DE" b="1" i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 Paradox</a:t>
            </a:r>
            <a:r>
              <a:rPr lang="de-DE" b="1" kern="0" dirty="0">
                <a:solidFill>
                  <a:srgbClr val="9BBB5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diskutiert.</a:t>
            </a:r>
          </a:p>
        </p:txBody>
      </p:sp>
    </p:spTree>
    <p:extLst>
      <p:ext uri="{BB962C8B-B14F-4D97-AF65-F5344CB8AC3E}">
        <p14:creationId xmlns:p14="http://schemas.microsoft.com/office/powerpoint/2010/main" val="113675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/>
        </p:nvGrpSpPr>
        <p:grpSpPr>
          <a:xfrm>
            <a:off x="0" y="6034026"/>
            <a:ext cx="9144000" cy="819536"/>
            <a:chOff x="0" y="6034026"/>
            <a:chExt cx="9144000" cy="819536"/>
          </a:xfrm>
        </p:grpSpPr>
        <p:sp>
          <p:nvSpPr>
            <p:cNvPr id="15" name="Rechteck 14"/>
            <p:cNvSpPr/>
            <p:nvPr/>
          </p:nvSpPr>
          <p:spPr>
            <a:xfrm>
              <a:off x="1245838" y="6034026"/>
              <a:ext cx="7898162" cy="81953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34026"/>
              <a:ext cx="1394273" cy="814255"/>
            </a:xfrm>
            <a:prstGeom prst="rect">
              <a:avLst/>
            </a:prstGeom>
          </p:spPr>
        </p:pic>
      </p:grpSp>
      <p:grpSp>
        <p:nvGrpSpPr>
          <p:cNvPr id="7" name="Gruppieren 6"/>
          <p:cNvGrpSpPr/>
          <p:nvPr/>
        </p:nvGrpSpPr>
        <p:grpSpPr>
          <a:xfrm>
            <a:off x="0" y="0"/>
            <a:ext cx="9144000" cy="836712"/>
            <a:chOff x="0" y="0"/>
            <a:chExt cx="9144000" cy="836712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73618" y="5454"/>
              <a:ext cx="1570382" cy="831258"/>
            </a:xfrm>
            <a:prstGeom prst="rect">
              <a:avLst/>
            </a:prstGeom>
          </p:spPr>
        </p:pic>
        <p:sp>
          <p:nvSpPr>
            <p:cNvPr id="5" name="Rechteck 4"/>
            <p:cNvSpPr/>
            <p:nvPr/>
          </p:nvSpPr>
          <p:spPr>
            <a:xfrm>
              <a:off x="0" y="0"/>
              <a:ext cx="7573618" cy="8367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214282" y="285728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b="1" u="sng" dirty="0">
                <a:solidFill>
                  <a:srgbClr val="4F81BD"/>
                </a:solidFill>
                <a:latin typeface="Arial" charset="0"/>
                <a:cs typeface="Arial" charset="0"/>
              </a:rPr>
              <a:t>Risikofaktoren					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455219"/>
              </p:ext>
            </p:extLst>
          </p:nvPr>
        </p:nvGraphicFramePr>
        <p:xfrm>
          <a:off x="642910" y="2496924"/>
          <a:ext cx="7786742" cy="2656840"/>
        </p:xfrm>
        <a:graphic>
          <a:graphicData uri="http://schemas.openxmlformats.org/drawingml/2006/table">
            <a:tbl>
              <a:tblPr firstRow="1" bandRow="1"/>
              <a:tblGrid>
                <a:gridCol w="3893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Männer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Frauen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Suizidale Handlungen in der Familie </a:t>
                      </a: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rüherer Drogenkonsum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Frühe Trennung der Eltern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Rauchen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Borderline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-Persönlichkeitsstörung</a:t>
                      </a:r>
                    </a:p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Eigene Suizidversuche </a:t>
                      </a:r>
                      <a:endParaRPr lang="de-DE" sz="1800" b="0" i="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Hostilität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Subjektive depressive Symptome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Rauchen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Borderline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-Persönlichkeitsstörung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Wenige eigene Gründe für das Weiterleben</a:t>
                      </a:r>
                    </a:p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642910" y="5210036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400" i="1" dirty="0">
                <a:solidFill>
                  <a:prstClr val="black"/>
                </a:solidFill>
                <a:latin typeface="Arial" charset="0"/>
                <a:cs typeface="Arial" charset="0"/>
              </a:rPr>
              <a:t>Tabelle 2. </a:t>
            </a:r>
            <a:r>
              <a:rPr lang="de-DE" sz="1400" dirty="0">
                <a:solidFill>
                  <a:prstClr val="black"/>
                </a:solidFill>
                <a:latin typeface="Arial" charset="0"/>
                <a:cs typeface="Arial" charset="0"/>
              </a:rPr>
              <a:t>(Weitere) Risikofaktoren für einen Suizid bei Männern und Frauen. [Quelle: </a:t>
            </a:r>
            <a:r>
              <a:rPr lang="de-DE" sz="1400" dirty="0" err="1">
                <a:solidFill>
                  <a:prstClr val="black"/>
                </a:solidFill>
                <a:latin typeface="Arial" charset="0"/>
                <a:cs typeface="Arial" charset="0"/>
              </a:rPr>
              <a:t>Oquendo</a:t>
            </a:r>
            <a:r>
              <a:rPr lang="de-DE" sz="1400" dirty="0">
                <a:solidFill>
                  <a:prstClr val="black"/>
                </a:solidFill>
                <a:latin typeface="Arial" charset="0"/>
                <a:cs typeface="Arial" charset="0"/>
              </a:rPr>
              <a:t> et al. (2007)]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00034" y="1127646"/>
            <a:ext cx="8143932" cy="1077218"/>
          </a:xfrm>
          <a:prstGeom prst="rect">
            <a:avLst/>
          </a:prstGeom>
          <a:noFill/>
          <a:ln w="19050"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Der größte Risikofaktor für einen Suizid ist eine psychische Erkrankung. Vor allem </a:t>
            </a: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Depression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, aber auch </a:t>
            </a: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schizophrene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 oder </a:t>
            </a: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Suchterkrankungen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 erhöhen das Risiko eines Suizides enorm. Dabei werden 90 Prozent aller Suizide mit einer psychischen Erkrankung assoziiert.</a:t>
            </a:r>
          </a:p>
        </p:txBody>
      </p:sp>
    </p:spTree>
    <p:extLst>
      <p:ext uri="{BB962C8B-B14F-4D97-AF65-F5344CB8AC3E}">
        <p14:creationId xmlns:p14="http://schemas.microsoft.com/office/powerpoint/2010/main" val="366722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0" y="-12979"/>
            <a:ext cx="9144000" cy="927054"/>
            <a:chOff x="59317" y="0"/>
            <a:chExt cx="9144000" cy="927054"/>
          </a:xfrm>
        </p:grpSpPr>
        <p:grpSp>
          <p:nvGrpSpPr>
            <p:cNvPr id="7" name="Gruppieren 6"/>
            <p:cNvGrpSpPr/>
            <p:nvPr/>
          </p:nvGrpSpPr>
          <p:grpSpPr>
            <a:xfrm>
              <a:off x="59317" y="0"/>
              <a:ext cx="9144000" cy="836712"/>
              <a:chOff x="0" y="0"/>
              <a:chExt cx="9144000" cy="836712"/>
            </a:xfrm>
          </p:grpSpPr>
          <p:pic>
            <p:nvPicPr>
              <p:cNvPr id="6" name="Grafik 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573618" y="5454"/>
                <a:ext cx="1570382" cy="831258"/>
              </a:xfrm>
              <a:prstGeom prst="rect">
                <a:avLst/>
              </a:prstGeom>
            </p:spPr>
          </p:pic>
          <p:sp>
            <p:nvSpPr>
              <p:cNvPr id="5" name="Rechteck 4"/>
              <p:cNvSpPr/>
              <p:nvPr/>
            </p:nvSpPr>
            <p:spPr>
              <a:xfrm>
                <a:off x="0" y="0"/>
                <a:ext cx="7573618" cy="83671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45967" y="14108"/>
              <a:ext cx="1563263" cy="912946"/>
            </a:xfrm>
            <a:prstGeom prst="rect">
              <a:avLst/>
            </a:prstGeom>
          </p:spPr>
        </p:pic>
      </p:grpSp>
      <p:cxnSp>
        <p:nvCxnSpPr>
          <p:cNvPr id="4" name="Gerader Verbinder 3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78962" y="272936"/>
            <a:ext cx="6913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Suizidalität bei Medizinerinnen &amp; Medizinern		</a:t>
            </a:r>
          </a:p>
        </p:txBody>
      </p:sp>
      <p:sp>
        <p:nvSpPr>
          <p:cNvPr id="12" name="Rechteck 11"/>
          <p:cNvSpPr/>
          <p:nvPr/>
        </p:nvSpPr>
        <p:spPr>
          <a:xfrm>
            <a:off x="539552" y="1265369"/>
            <a:ext cx="8136904" cy="4524315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Medizinerinnen &amp; Mediziner weisen eine höhere Suizidrate auf als in der Allgemeinbevölkerung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(1,3 bis 3,4-fach erhöht, vgl. Reiner et al., 2005)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einer Studie (Reiner et al., 1986) gaben die Hälfte der befragten    </a:t>
            </a: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Medizinerinnen &amp; Mediziner an, in ihrem Leben bereits Suizidabsichten  </a:t>
            </a: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gehabt zu haben, zwei Drittel hielten es für möglich, sich in Zukunft zu </a:t>
            </a: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suizidieren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935596" y="3893343"/>
            <a:ext cx="7344816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lvl="0"/>
            <a:r>
              <a:rPr lang="de-DE" u="sng" dirty="0">
                <a:solidFill>
                  <a:srgbClr val="70AD4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Anders als in der Allgemeinbevölkerung </a:t>
            </a:r>
            <a:r>
              <a:rPr lang="de-DE" u="sng" dirty="0" err="1">
                <a:solidFill>
                  <a:srgbClr val="70AD4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suizidieren</a:t>
            </a:r>
            <a:r>
              <a:rPr lang="de-DE" u="sng" dirty="0">
                <a:solidFill>
                  <a:srgbClr val="70AD4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sich Medizinerinnen etwa genauso häufig wie ihre männlichen Kollegen! </a:t>
            </a:r>
          </a:p>
          <a:p>
            <a:pPr lvl="0"/>
            <a:endParaRPr lang="de-DE" u="sng" dirty="0">
              <a:solidFill>
                <a:srgbClr val="70AD47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dirty="0">
                <a:solidFill>
                  <a:srgbClr val="70AD4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 Risikofaktor wird u. a. die ständige Doppelbelastung als Berufstätige </a:t>
            </a:r>
            <a:r>
              <a:rPr lang="de-DE" u="sng" dirty="0">
                <a:solidFill>
                  <a:srgbClr val="70AD4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de-DE" dirty="0">
                <a:solidFill>
                  <a:srgbClr val="70AD4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Mutter diskutiert.</a:t>
            </a:r>
          </a:p>
        </p:txBody>
      </p:sp>
    </p:spTree>
    <p:extLst>
      <p:ext uri="{BB962C8B-B14F-4D97-AF65-F5344CB8AC3E}">
        <p14:creationId xmlns:p14="http://schemas.microsoft.com/office/powerpoint/2010/main" val="611396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0" y="0"/>
            <a:ext cx="9144000" cy="836712"/>
            <a:chOff x="0" y="0"/>
            <a:chExt cx="9144000" cy="836712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73618" y="5454"/>
              <a:ext cx="1570382" cy="831258"/>
            </a:xfrm>
            <a:prstGeom prst="rect">
              <a:avLst/>
            </a:prstGeom>
          </p:spPr>
        </p:pic>
        <p:sp>
          <p:nvSpPr>
            <p:cNvPr id="5" name="Rechteck 4"/>
            <p:cNvSpPr/>
            <p:nvPr/>
          </p:nvSpPr>
          <p:spPr>
            <a:xfrm>
              <a:off x="0" y="0"/>
              <a:ext cx="7573618" cy="8367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65304"/>
            <a:ext cx="9144000" cy="24351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42844" y="260648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b="1" u="sng" dirty="0">
                <a:solidFill>
                  <a:srgbClr val="4F81BD"/>
                </a:solidFill>
                <a:latin typeface="Arial" charset="0"/>
                <a:cs typeface="Arial" charset="0"/>
              </a:rPr>
              <a:t>Ausblick						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85720" y="1218232"/>
            <a:ext cx="8572560" cy="433965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19050">
            <a:solidFill>
              <a:srgbClr val="9BBB59">
                <a:lumMod val="75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1. 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Einer der größten Risikofaktoren ist das Vorhandensein einer Depression.</a:t>
            </a: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Gegenwärtig besteht noch immer eine gesellschaftliche </a:t>
            </a:r>
            <a:r>
              <a:rPr kumimoji="0" lang="de-DE" sz="1800" b="1" i="1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Depressionsblindheit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 bei Männern und damit eine deutliche Unterdiagnostizierung. </a:t>
            </a: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  <a:sym typeface="Wingdings" pitchFamily="2" charset="2"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Deshalb: fundierte Kenntnisse von Geschlechterunterschieden in der Phänomenologie von Depressionen sind notwendig.</a:t>
            </a: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/>
              <a:buChar char="à"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/>
              <a:buChar char="à"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2. 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Geschlechtersensible Suizidpräventionen sind selten. Ein Zugang für präventive Maßnahmen bei Männern könnten Präventionsprogramme am Arbeitsplatz sein.</a:t>
            </a:r>
            <a:endParaRPr kumimoji="0" lang="de-DE" sz="1800" b="0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3. 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Generelles Umdenken von Geschlechterrollen ist nötig, um (u. a.) die Akzeptanz psychischer Krankheiten bei Männern zu fördern und das Hilfesuchverhalten zu erhöhen.</a:t>
            </a: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/>
              <a:buChar char="à"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62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0" y="-12979"/>
            <a:ext cx="9144000" cy="927054"/>
            <a:chOff x="59317" y="0"/>
            <a:chExt cx="9144000" cy="927054"/>
          </a:xfrm>
        </p:grpSpPr>
        <p:grpSp>
          <p:nvGrpSpPr>
            <p:cNvPr id="7" name="Gruppieren 6"/>
            <p:cNvGrpSpPr/>
            <p:nvPr/>
          </p:nvGrpSpPr>
          <p:grpSpPr>
            <a:xfrm>
              <a:off x="59317" y="0"/>
              <a:ext cx="9144000" cy="836712"/>
              <a:chOff x="0" y="0"/>
              <a:chExt cx="9144000" cy="836712"/>
            </a:xfrm>
          </p:grpSpPr>
          <p:pic>
            <p:nvPicPr>
              <p:cNvPr id="6" name="Grafik 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573618" y="5454"/>
                <a:ext cx="1570382" cy="831258"/>
              </a:xfrm>
              <a:prstGeom prst="rect">
                <a:avLst/>
              </a:prstGeom>
            </p:spPr>
          </p:pic>
          <p:sp>
            <p:nvSpPr>
              <p:cNvPr id="5" name="Rechteck 4"/>
              <p:cNvSpPr/>
              <p:nvPr/>
            </p:nvSpPr>
            <p:spPr>
              <a:xfrm>
                <a:off x="0" y="0"/>
                <a:ext cx="7573618" cy="83671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45967" y="14108"/>
              <a:ext cx="1563263" cy="912946"/>
            </a:xfrm>
            <a:prstGeom prst="rect">
              <a:avLst/>
            </a:prstGeom>
          </p:spPr>
        </p:pic>
      </p:grpSp>
      <p:cxnSp>
        <p:nvCxnSpPr>
          <p:cNvPr id="4" name="Gerader Verbinder 3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214282" y="242808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u="sng" dirty="0">
                <a:solidFill>
                  <a:srgbClr val="4F81BD"/>
                </a:solidFill>
                <a:latin typeface="Arial" charset="0"/>
                <a:cs typeface="Arial" charset="0"/>
              </a:rPr>
              <a:t>Literatur					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225141" y="895740"/>
            <a:ext cx="8715436" cy="5347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Gößwald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A, Lange M,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Kamtsiuris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P, Kurth B. DEGS: Studie zur Gesundheit Erwachsener in 	Deutschland.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Bundesgesundheitsbl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. 2012; 55(6-7):775–80.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Gullestrup</a:t>
            </a:r>
            <a:r>
              <a:rPr lang="en-US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J., </a:t>
            </a:r>
            <a:r>
              <a:rPr lang="en-US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Lequertier</a:t>
            </a:r>
            <a:r>
              <a:rPr lang="en-US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B., &amp; Martin, G. (2011). MATES in construction: impact of a 	multimodal, community-based program for suicide prevention in the construction industry. 	International journal of environmental research and public health, 8(11), 4180–4196. 	doi:10.3390/ijerph8114180</a:t>
            </a:r>
            <a:endParaRPr lang="de-DE" sz="155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NASPRO. (2012). Nationales Suizidpräventionsprogramm für Deutschland. Suizide in 	Deutschland 2012: Suizidzahlen und -raten 1990-2012 in Deutschland.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Oquendo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M. A.,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Bongiovi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-Garcia, M. E.,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Galfalvy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H., Goldberg, P. H.,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Grunebaum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M. F., 	Burke, 	A. K., &amp; J John Mann, M. D. (2007). Sex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differences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in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clinical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predictors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suicidal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acts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after 	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major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depression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: a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prospective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study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. American Journal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Psychiatry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Reimer, C., Trinkaus, S., &amp;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Jurkat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H. B. (2005). Suizidalität bei Ärztinnen und Ärzten.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	 Psychiatrische Praxis, 32(08), 381-385.</a:t>
            </a:r>
            <a:r>
              <a:rPr lang="de-DE" sz="15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>
                <a:latin typeface="Arial" panose="020B0604020202020204" pitchFamily="34" charset="0"/>
                <a:cs typeface="Arial" panose="020B0604020202020204" pitchFamily="34" charset="0"/>
              </a:rPr>
              <a:t>Reimer C, Zimmermann R, </a:t>
            </a:r>
            <a:r>
              <a:rPr lang="de-DE" sz="1550" dirty="0" err="1">
                <a:latin typeface="Arial" panose="020B0604020202020204" pitchFamily="34" charset="0"/>
                <a:cs typeface="Arial" panose="020B0604020202020204" pitchFamily="34" charset="0"/>
              </a:rPr>
              <a:t>Balck</a:t>
            </a:r>
            <a:r>
              <a:rPr lang="de-DE" sz="1550" dirty="0">
                <a:latin typeface="Arial" panose="020B0604020202020204" pitchFamily="34" charset="0"/>
                <a:cs typeface="Arial" panose="020B0604020202020204" pitchFamily="34" charset="0"/>
              </a:rPr>
              <a:t> F. Suizidalität im Urteil von klinisch tätigen Ärzten. Nervenarzt. 	1986; 57 100-107</a:t>
            </a:r>
            <a:endParaRPr lang="de-DE" sz="15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Wahlbeck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K. &amp; Mäkinen M. (Eds). (2008).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Prevention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of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depression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and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suicide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. Consensus 	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paper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. Luxembourg: European Communities.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Wolfersdorf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M., &amp;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Plöderl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M. (2016). Geschlechterunterschiede bei Suizid und Suizidalität. In 	P. 	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Kolip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 &amp; K. Hurrelmann (Eds.), Programmbereich Gesundheit. Handbuch Geschlecht 	und Gesundheit. Männer und Frauen im Vergleich (2nd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ed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.). Bern: </a:t>
            </a: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Hogrefe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de-DE" sz="1550" dirty="0" err="1">
                <a:solidFill>
                  <a:prstClr val="black"/>
                </a:solidFill>
                <a:latin typeface="Arial" charset="0"/>
                <a:cs typeface="Arial" charset="0"/>
              </a:rPr>
              <a:t>Wolfersdorf</a:t>
            </a:r>
            <a:r>
              <a:rPr lang="de-DE" sz="1550" dirty="0">
                <a:solidFill>
                  <a:prstClr val="black"/>
                </a:solidFill>
                <a:latin typeface="Arial" charset="0"/>
                <a:cs typeface="Arial" charset="0"/>
              </a:rPr>
              <a:t>, M. (2009). Männersuizid: Warum sich "erfolgreiche" Männer umbringen - 	Gedanken zur Psychodynamik. Blickpunkt der Mann, (7), 38–41</a:t>
            </a:r>
            <a:r>
              <a:rPr lang="de-DE" sz="1600" dirty="0">
                <a:solidFill>
                  <a:prstClr val="black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279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143108" y="1700213"/>
            <a:ext cx="4643437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r>
              <a:rPr kumimoji="0" lang="de-DE" altLang="de-DE" sz="40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charset="0"/>
                <a:cs typeface="Arial" charset="0"/>
              </a:rPr>
              <a:t>Dank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714348" y="2571744"/>
            <a:ext cx="801528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</a:rPr>
              <a:t>Dieses Vorhaben wird aus Mitteln des Bundesministeriums für Bildung </a:t>
            </a:r>
            <a:b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</a:rPr>
              <a:t>und Forschung unter dem Förderkennzeichen 01 FP 1506 gefördert.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</a:rPr>
              <a:t>Die Verantwortung für den Inhalt dieser Veröffentlichung liegt bei den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</a:rPr>
              <a:t>Autor/-innen.</a:t>
            </a:r>
            <a:endParaRPr kumimoji="0" lang="de-DE" altLang="de-DE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410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0"/>
            <a:ext cx="37084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913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Bildschirmpräsentation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Office-Design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Schreitmüller</dc:creator>
  <cp:lastModifiedBy>Julia Schreitmueller</cp:lastModifiedBy>
  <cp:revision>7</cp:revision>
  <dcterms:created xsi:type="dcterms:W3CDTF">2016-11-14T08:34:46Z</dcterms:created>
  <dcterms:modified xsi:type="dcterms:W3CDTF">2016-11-16T12:40:31Z</dcterms:modified>
</cp:coreProperties>
</file>