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8" r:id="rId2"/>
    <p:sldId id="298" r:id="rId3"/>
    <p:sldId id="295" r:id="rId4"/>
    <p:sldId id="266" r:id="rId5"/>
    <p:sldId id="296" r:id="rId6"/>
    <p:sldId id="299" r:id="rId7"/>
    <p:sldId id="297" r:id="rId8"/>
    <p:sldId id="294" r:id="rId9"/>
  </p:sldIdLst>
  <p:sldSz cx="9144000" cy="6858000" type="screen4x3"/>
  <p:notesSz cx="7099300" cy="10234613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D4D4D"/>
    <a:srgbClr val="FF99CC"/>
    <a:srgbClr val="FF7C80"/>
    <a:srgbClr val="CCA500"/>
    <a:srgbClr val="D6AD00"/>
    <a:srgbClr val="EAEAEA"/>
    <a:srgbClr val="DDDDDD"/>
    <a:srgbClr val="F4F3E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7941" autoAdjust="0"/>
    <p:restoredTop sz="96985" autoAdjust="0"/>
  </p:normalViewPr>
  <p:slideViewPr>
    <p:cSldViewPr snapToObjects="1">
      <p:cViewPr>
        <p:scale>
          <a:sx n="100" d="100"/>
          <a:sy n="100" d="100"/>
        </p:scale>
        <p:origin x="-792" y="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1554" y="-102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96F3E674-4E3A-4D47-92B8-772446150BA5}" type="datetimeFigureOut">
              <a:rPr lang="de-DE" altLang="de-DE"/>
              <a:pPr>
                <a:defRPr/>
              </a:pPr>
              <a:t>18.08.2016</a:t>
            </a:fld>
            <a:endParaRPr lang="de-DE" altLang="de-DE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7F4EB405-3E19-4B51-B29F-0533BC50F11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="" xmlns:p14="http://schemas.microsoft.com/office/powerpoint/2010/main" val="4051978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EE4194CA-C53C-4AAF-A02F-5B2E61176F51}" type="datetimeFigureOut">
              <a:rPr lang="de-DE" altLang="de-DE"/>
              <a:pPr>
                <a:defRPr/>
              </a:pPr>
              <a:t>18.08.2016</a:t>
            </a:fld>
            <a:endParaRPr lang="de-DE" altLang="de-DE"/>
          </a:p>
        </p:txBody>
      </p:sp>
      <p:sp>
        <p:nvSpPr>
          <p:cNvPr id="512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741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Textmasterformate durch Klicken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1741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41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B3B82A42-7496-4850-9FF7-41C8686E735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="" xmlns:p14="http://schemas.microsoft.com/office/powerpoint/2010/main" val="15260197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546396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100497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52996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199130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198052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53149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975528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78027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8244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1390434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40717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9"/>
          <p:cNvSpPr>
            <a:spLocks noChangeArrowheads="1"/>
          </p:cNvSpPr>
          <p:nvPr userDrawn="1"/>
        </p:nvSpPr>
        <p:spPr bwMode="auto">
          <a:xfrm flipV="1">
            <a:off x="0" y="5583238"/>
            <a:ext cx="9144000" cy="92075"/>
          </a:xfrm>
          <a:prstGeom prst="rect">
            <a:avLst/>
          </a:prstGeom>
          <a:solidFill>
            <a:srgbClr val="CCA500">
              <a:alpha val="45097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27" name="Rectangle 25"/>
          <p:cNvSpPr>
            <a:spLocks noChangeArrowheads="1"/>
          </p:cNvSpPr>
          <p:nvPr userDrawn="1"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4F3E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028" name="Picture 2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13" y="0"/>
            <a:ext cx="155098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pieren 4"/>
          <p:cNvGrpSpPr/>
          <p:nvPr userDrawn="1"/>
        </p:nvGrpSpPr>
        <p:grpSpPr>
          <a:xfrm>
            <a:off x="287345" y="5805264"/>
            <a:ext cx="8569310" cy="896018"/>
            <a:chOff x="429012" y="2980991"/>
            <a:chExt cx="8569310" cy="896018"/>
          </a:xfrm>
        </p:grpSpPr>
        <p:pic>
          <p:nvPicPr>
            <p:cNvPr id="2" name="Grafik 1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125" y="2980991"/>
              <a:ext cx="5811465" cy="896018"/>
            </a:xfrm>
            <a:prstGeom prst="rect">
              <a:avLst/>
            </a:prstGeom>
          </p:spPr>
        </p:pic>
        <p:pic>
          <p:nvPicPr>
            <p:cNvPr id="3" name="Grafik 2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8690" y="3061124"/>
              <a:ext cx="1259632" cy="735753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012" y="2980991"/>
              <a:ext cx="1263519" cy="896018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mfsfj.de/bmfsfj/generator/Kategorien/Forschungsnetz/forschungsberichte.html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1773238"/>
            <a:ext cx="8675688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sz="2000" b="1" dirty="0">
                <a:solidFill>
                  <a:srgbClr val="4D4D4D"/>
                </a:solidFill>
              </a:rPr>
              <a:t/>
            </a:r>
            <a:br>
              <a:rPr lang="de-DE" altLang="de-DE" sz="2000" b="1" dirty="0">
                <a:solidFill>
                  <a:srgbClr val="4D4D4D"/>
                </a:solidFill>
              </a:rPr>
            </a:br>
            <a:r>
              <a:rPr lang="de-DE" altLang="de-DE" sz="2400" b="1" dirty="0">
                <a:solidFill>
                  <a:srgbClr val="4D4D4D"/>
                </a:solidFill>
              </a:rPr>
              <a:t/>
            </a:r>
            <a:br>
              <a:rPr lang="de-DE" altLang="de-DE" sz="2400" b="1" dirty="0">
                <a:solidFill>
                  <a:srgbClr val="4D4D4D"/>
                </a:solidFill>
              </a:rPr>
            </a:br>
            <a:r>
              <a:rPr lang="de-DE" altLang="de-DE" sz="2400" b="1" dirty="0"/>
              <a:t>Entwicklung einer offenen Austauschplattform "</a:t>
            </a:r>
            <a:r>
              <a:rPr lang="de-DE" altLang="de-DE" sz="2400" b="1" dirty="0" err="1"/>
              <a:t>GenderMedWiki</a:t>
            </a:r>
            <a:r>
              <a:rPr lang="de-DE" altLang="de-DE" sz="2400" b="1" dirty="0"/>
              <a:t>"</a:t>
            </a:r>
            <a:endParaRPr lang="de-DE" altLang="de-DE" sz="3200" b="1" dirty="0"/>
          </a:p>
        </p:txBody>
      </p:sp>
      <p:pic>
        <p:nvPicPr>
          <p:cNvPr id="20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37084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0"/>
          <p:cNvSpPr txBox="1">
            <a:spLocks noChangeArrowheads="1"/>
          </p:cNvSpPr>
          <p:nvPr/>
        </p:nvSpPr>
        <p:spPr bwMode="auto">
          <a:xfrm>
            <a:off x="251520" y="188913"/>
            <a:ext cx="66479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de-DE" altLang="de-DE" sz="2000" b="1" u="sng" dirty="0" smtClean="0">
                <a:solidFill>
                  <a:schemeClr val="accent1"/>
                </a:solidFill>
              </a:rPr>
              <a:t>Geschlecht und Gewalt – Ein Überblick		</a:t>
            </a:r>
            <a:endParaRPr lang="de-DE" altLang="de-DE" sz="2000" b="1" u="sng" dirty="0">
              <a:solidFill>
                <a:schemeClr val="accent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85786" y="1285860"/>
            <a:ext cx="7572428" cy="341632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dirty="0" smtClean="0"/>
              <a:t>Nach WHO ist Gewalt eines der weltweit größten Gesundheitsrisiken besonders für Frauen und Kinder. </a:t>
            </a:r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Frauen und Männer sind nahezu in gleichem Maße von Gewalt betroffen, unterscheiden sich aber deutlich in der Art und Weise der Gewalterfahrung: </a:t>
            </a:r>
          </a:p>
          <a:p>
            <a:endParaRPr lang="de-DE" dirty="0" smtClean="0"/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 </a:t>
            </a:r>
            <a:r>
              <a:rPr lang="de-DE" dirty="0" smtClean="0"/>
              <a:t>Frauen sind häufiger von schwerer körperlicher Gewalt in der Partnerschaft sowie von sexueller Gewalt betroffen.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 </a:t>
            </a:r>
            <a:r>
              <a:rPr lang="de-DE" dirty="0" smtClean="0"/>
              <a:t>Männer sind häufiger körperlicher Gewalt im öffentlichen Raum ausgesetzt.</a:t>
            </a:r>
          </a:p>
          <a:p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0"/>
          <p:cNvSpPr txBox="1">
            <a:spLocks noChangeArrowheads="1"/>
          </p:cNvSpPr>
          <p:nvPr/>
        </p:nvSpPr>
        <p:spPr bwMode="auto">
          <a:xfrm>
            <a:off x="251520" y="188913"/>
            <a:ext cx="66479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de-DE" altLang="de-DE" sz="2000" b="1" u="sng" dirty="0" smtClean="0">
                <a:solidFill>
                  <a:schemeClr val="accent1"/>
                </a:solidFill>
              </a:rPr>
              <a:t>Geschlecht und Gewalt – Ein Überblick		</a:t>
            </a:r>
            <a:endParaRPr lang="de-DE" altLang="de-DE" sz="2000" b="1" u="sng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C:\Users\Julia\Desktop\Arbeit\Texte\Grafiken_Bilder\Prävalenzen_Gewalt_an Fraue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084" y="1071546"/>
            <a:ext cx="6123180" cy="407196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sp>
        <p:nvSpPr>
          <p:cNvPr id="4" name="Textfeld 3"/>
          <p:cNvSpPr txBox="1"/>
          <p:nvPr/>
        </p:nvSpPr>
        <p:spPr>
          <a:xfrm>
            <a:off x="6786578" y="3214686"/>
            <a:ext cx="2071702" cy="181588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i="1" dirty="0" smtClean="0"/>
              <a:t>Grafik 1</a:t>
            </a:r>
            <a:r>
              <a:rPr lang="de-DE" sz="1400" dirty="0" smtClean="0"/>
              <a:t>. Lebenszeit-</a:t>
            </a:r>
            <a:r>
              <a:rPr lang="de-DE" sz="1400" dirty="0" err="1" smtClean="0"/>
              <a:t>prävalenzen</a:t>
            </a:r>
            <a:r>
              <a:rPr lang="de-DE" sz="1400" dirty="0" smtClean="0"/>
              <a:t> </a:t>
            </a:r>
            <a:r>
              <a:rPr lang="de-DE" sz="1400" dirty="0" smtClean="0"/>
              <a:t>verschiedener Gewaltformen gegen Frauen (ab 16 Jahre). </a:t>
            </a:r>
          </a:p>
          <a:p>
            <a:endParaRPr lang="de-DE" sz="1400" dirty="0" smtClean="0"/>
          </a:p>
          <a:p>
            <a:r>
              <a:rPr lang="de-DE" sz="1400" dirty="0" smtClean="0"/>
              <a:t>[Quelle: </a:t>
            </a:r>
            <a:r>
              <a:rPr lang="de-DE" sz="1400" dirty="0" err="1" smtClean="0"/>
              <a:t>Schröttle</a:t>
            </a:r>
            <a:r>
              <a:rPr lang="de-DE" sz="1400" dirty="0" smtClean="0"/>
              <a:t> &amp; Müller (2004)]</a:t>
            </a:r>
            <a:endParaRPr lang="de-DE" sz="1400" dirty="0"/>
          </a:p>
        </p:txBody>
      </p:sp>
    </p:spTree>
    <p:extLst>
      <p:ext uri="{BB962C8B-B14F-4D97-AF65-F5344CB8AC3E}">
        <p14:creationId xmlns="" xmlns:p14="http://schemas.microsoft.com/office/powerpoint/2010/main" val="368985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030"/>
          <p:cNvSpPr txBox="1">
            <a:spLocks noChangeArrowheads="1"/>
          </p:cNvSpPr>
          <p:nvPr/>
        </p:nvSpPr>
        <p:spPr bwMode="auto">
          <a:xfrm>
            <a:off x="251520" y="188913"/>
            <a:ext cx="66479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de-DE" altLang="de-DE" sz="2000" b="1" u="sng" dirty="0" smtClean="0">
                <a:solidFill>
                  <a:schemeClr val="accent1"/>
                </a:solidFill>
              </a:rPr>
              <a:t>Geschlecht und Gewalt – Ein Überblick		</a:t>
            </a:r>
            <a:endParaRPr lang="de-DE" altLang="de-DE" sz="2000" b="1" u="sng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C:\Users\Julia\Desktop\Arbeit\Texte\Grafiken_Bilder\Prävalenzen_Gewalt_an_Männer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6645275" cy="4346575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</p:pic>
      <p:sp>
        <p:nvSpPr>
          <p:cNvPr id="4" name="Textfeld 3"/>
          <p:cNvSpPr txBox="1"/>
          <p:nvPr/>
        </p:nvSpPr>
        <p:spPr>
          <a:xfrm>
            <a:off x="7143768" y="2928934"/>
            <a:ext cx="1643074" cy="2246769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i="1" dirty="0" smtClean="0"/>
              <a:t>Grafik 2. </a:t>
            </a:r>
            <a:r>
              <a:rPr lang="de-DE" sz="1400" dirty="0" smtClean="0"/>
              <a:t>Lebenszeit-</a:t>
            </a:r>
            <a:r>
              <a:rPr lang="de-DE" sz="1400" dirty="0" err="1" smtClean="0"/>
              <a:t>p</a:t>
            </a:r>
            <a:r>
              <a:rPr lang="de-DE" sz="1400" dirty="0" err="1" smtClean="0"/>
              <a:t>rävalenzen</a:t>
            </a:r>
            <a:r>
              <a:rPr lang="de-DE" sz="1400" dirty="0" smtClean="0"/>
              <a:t> </a:t>
            </a:r>
            <a:r>
              <a:rPr lang="de-DE" sz="1400" dirty="0" smtClean="0"/>
              <a:t>verschiedener Gewaltformen gegen Männer </a:t>
            </a:r>
          </a:p>
          <a:p>
            <a:r>
              <a:rPr lang="de-DE" sz="1400" dirty="0" smtClean="0"/>
              <a:t>(ab 18 Jahre)</a:t>
            </a:r>
          </a:p>
          <a:p>
            <a:endParaRPr lang="de-DE" sz="1400" dirty="0" smtClean="0"/>
          </a:p>
          <a:p>
            <a:r>
              <a:rPr lang="de-DE" sz="1400" dirty="0" smtClean="0"/>
              <a:t>[Quelle: BMFSFJ (2004)]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23" y="928670"/>
            <a:ext cx="5524096" cy="3525628"/>
          </a:xfrm>
          <a:prstGeom prst="rect">
            <a:avLst/>
          </a:prstGeom>
          <a:noFill/>
          <a:ln w="19050">
            <a:solidFill>
              <a:schemeClr val="accent3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1030"/>
          <p:cNvSpPr txBox="1">
            <a:spLocks noChangeArrowheads="1"/>
          </p:cNvSpPr>
          <p:nvPr/>
        </p:nvSpPr>
        <p:spPr bwMode="auto">
          <a:xfrm>
            <a:off x="251520" y="188913"/>
            <a:ext cx="66479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de-DE" altLang="de-DE" sz="2000" b="1" u="sng" dirty="0" smtClean="0">
                <a:solidFill>
                  <a:schemeClr val="accent1"/>
                </a:solidFill>
              </a:rPr>
              <a:t>Geschlecht und Gewalt – Ein Überblick		</a:t>
            </a:r>
            <a:endParaRPr lang="de-DE" altLang="de-DE" sz="2000" b="1" u="sng" dirty="0">
              <a:solidFill>
                <a:schemeClr val="accent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714480" y="4598740"/>
            <a:ext cx="5616624" cy="89255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i="1" dirty="0" smtClean="0"/>
              <a:t>Grafik 3</a:t>
            </a:r>
            <a:r>
              <a:rPr lang="de-DE" sz="1400" dirty="0" smtClean="0"/>
              <a:t>. 12-Monats-Prävalenz von Gewalterfahrungen </a:t>
            </a:r>
            <a:r>
              <a:rPr lang="de-DE" sz="1400" dirty="0"/>
              <a:t>in Kindheit und Jugend (</a:t>
            </a:r>
            <a:r>
              <a:rPr lang="de-DE" sz="1400" dirty="0" smtClean="0"/>
              <a:t>11-17 </a:t>
            </a:r>
            <a:r>
              <a:rPr lang="de-DE" sz="1400" dirty="0"/>
              <a:t>Jahre). </a:t>
            </a:r>
            <a:r>
              <a:rPr lang="de-DE" sz="1400" dirty="0" smtClean="0"/>
              <a:t>	     </a:t>
            </a:r>
            <a:r>
              <a:rPr lang="de-DE" sz="1200" dirty="0" smtClean="0"/>
              <a:t>	</a:t>
            </a:r>
            <a:r>
              <a:rPr lang="de-DE" sz="1200" dirty="0" smtClean="0"/>
              <a:t>[</a:t>
            </a:r>
            <a:r>
              <a:rPr lang="de-DE" sz="1200" dirty="0"/>
              <a:t>Quelle: Schlack &amp; </a:t>
            </a:r>
            <a:r>
              <a:rPr lang="de-DE" sz="1200" dirty="0" err="1"/>
              <a:t>Hölling</a:t>
            </a:r>
            <a:r>
              <a:rPr lang="de-DE" sz="1200" dirty="0"/>
              <a:t> (2007</a:t>
            </a:r>
            <a:r>
              <a:rPr lang="de-DE" sz="1200" dirty="0" smtClean="0"/>
              <a:t>)]</a:t>
            </a:r>
          </a:p>
          <a:p>
            <a:endParaRPr lang="de-DE" sz="1200" dirty="0"/>
          </a:p>
          <a:p>
            <a:r>
              <a:rPr lang="de-DE" sz="1200" dirty="0"/>
              <a:t>** p ≤ .01 = hochsignifikanter Geschlechterunterschied</a:t>
            </a:r>
          </a:p>
        </p:txBody>
      </p:sp>
    </p:spTree>
    <p:extLst>
      <p:ext uri="{BB962C8B-B14F-4D97-AF65-F5344CB8AC3E}">
        <p14:creationId xmlns="" xmlns:p14="http://schemas.microsoft.com/office/powerpoint/2010/main" val="300297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0"/>
          <p:cNvSpPr txBox="1">
            <a:spLocks noChangeArrowheads="1"/>
          </p:cNvSpPr>
          <p:nvPr/>
        </p:nvSpPr>
        <p:spPr bwMode="auto">
          <a:xfrm>
            <a:off x="251520" y="188913"/>
            <a:ext cx="66479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de-DE" altLang="de-DE" sz="2000" b="1" u="sng" dirty="0" smtClean="0">
                <a:solidFill>
                  <a:schemeClr val="accent1"/>
                </a:solidFill>
              </a:rPr>
              <a:t>Geschlecht und Gewalt – Ein Überblick		</a:t>
            </a:r>
            <a:endParaRPr lang="de-DE" altLang="de-DE" sz="2000" b="1" u="sng" dirty="0">
              <a:solidFill>
                <a:schemeClr val="accent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28596" y="1690204"/>
            <a:ext cx="8286808" cy="52322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Studien belegen einen </a:t>
            </a:r>
            <a:r>
              <a:rPr lang="de-DE" sz="1400" dirty="0" smtClean="0"/>
              <a:t>multifaktoriellen Zusammenhang </a:t>
            </a:r>
            <a:r>
              <a:rPr lang="de-DE" sz="1400" dirty="0" smtClean="0"/>
              <a:t>zwischen </a:t>
            </a:r>
            <a:r>
              <a:rPr lang="de-DE" sz="1400" dirty="0" smtClean="0"/>
              <a:t>Gewalterfahrungen </a:t>
            </a:r>
            <a:r>
              <a:rPr lang="de-DE" sz="1400" dirty="0" smtClean="0"/>
              <a:t>und physischen und/oder psychischen Gesundheitsproblemen mit erheblichen Einbußen in der </a:t>
            </a:r>
            <a:r>
              <a:rPr lang="de-DE" sz="1400" dirty="0" smtClean="0"/>
              <a:t>Lebensqualität.</a:t>
            </a:r>
            <a:endParaRPr lang="de-DE" sz="140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1476396" y="2571744"/>
          <a:ext cx="6096000" cy="143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Frauen &gt;</a:t>
                      </a:r>
                      <a:r>
                        <a:rPr lang="de-DE" sz="1600" baseline="0" dirty="0" smtClean="0"/>
                        <a:t> Männer 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Männer &gt; Frauen 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600" dirty="0" smtClean="0"/>
                        <a:t> Depressionen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600" dirty="0" smtClean="0"/>
                        <a:t> Posttraumatische Belastungsstörung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600" baseline="0" dirty="0" smtClean="0"/>
                        <a:t> Angsterkrankungen 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externale</a:t>
                      </a:r>
                      <a:r>
                        <a:rPr lang="de-DE" sz="1600" dirty="0" smtClean="0"/>
                        <a:t> Verhaltensweisen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de-DE" sz="1600" dirty="0" smtClean="0">
                          <a:sym typeface="Wingdings" pitchFamily="2" charset="2"/>
                        </a:rPr>
                        <a:t> z. B. Suchtmittelmissbrauch</a:t>
                      </a:r>
                      <a:r>
                        <a:rPr lang="de-DE" sz="1600" baseline="0" dirty="0" smtClean="0">
                          <a:sym typeface="Wingdings" pitchFamily="2" charset="2"/>
                        </a:rPr>
                        <a:t> </a:t>
                      </a:r>
                      <a:endParaRPr lang="de-DE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571472" y="1059404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>
                <a:solidFill>
                  <a:schemeClr val="accent3"/>
                </a:solidFill>
              </a:rPr>
              <a:t>Folgen							</a:t>
            </a:r>
            <a:endParaRPr lang="de-DE" u="sng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0"/>
          <p:cNvSpPr txBox="1">
            <a:spLocks noChangeArrowheads="1"/>
          </p:cNvSpPr>
          <p:nvPr/>
        </p:nvSpPr>
        <p:spPr bwMode="auto">
          <a:xfrm>
            <a:off x="251520" y="188913"/>
            <a:ext cx="66479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de-DE" altLang="de-DE" sz="2000" b="1" u="sng" dirty="0" smtClean="0">
                <a:solidFill>
                  <a:schemeClr val="accent1"/>
                </a:solidFill>
              </a:rPr>
              <a:t>Geschlecht und Gewalt – Ein Überblick		</a:t>
            </a:r>
            <a:endParaRPr lang="de-DE" altLang="de-DE" sz="2000" b="1" u="sng" dirty="0">
              <a:solidFill>
                <a:schemeClr val="accent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28596" y="1214422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>
                <a:solidFill>
                  <a:schemeClr val="accent3"/>
                </a:solidFill>
              </a:rPr>
              <a:t>Literatur								</a:t>
            </a:r>
          </a:p>
          <a:p>
            <a:endParaRPr lang="de-DE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428596" y="1714488"/>
            <a:ext cx="835824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Arias </a:t>
            </a:r>
            <a:r>
              <a:rPr lang="en-US" sz="1200" dirty="0" smtClean="0"/>
              <a:t>I (2004</a:t>
            </a:r>
            <a:r>
              <a:rPr lang="en-US" sz="1200" dirty="0" smtClean="0"/>
              <a:t>). </a:t>
            </a:r>
            <a:r>
              <a:rPr lang="en-US" sz="1200" dirty="0" smtClean="0"/>
              <a:t>The legacy of child maltreatment: long-term health consequences for women. Journal of  </a:t>
            </a:r>
            <a:r>
              <a:rPr lang="en-US" sz="1200" dirty="0" smtClean="0"/>
              <a:t>Women’s </a:t>
            </a:r>
            <a:r>
              <a:rPr lang="en-US" sz="1200" dirty="0" smtClean="0"/>
              <a:t>Health </a:t>
            </a:r>
            <a:r>
              <a:rPr lang="en-US" sz="1200" dirty="0" smtClean="0"/>
              <a:t>	13 </a:t>
            </a:r>
            <a:r>
              <a:rPr lang="en-US" sz="1200" dirty="0" smtClean="0"/>
              <a:t>(5): 468–473 </a:t>
            </a:r>
            <a:endParaRPr lang="en-US" sz="1200" dirty="0" smtClean="0"/>
          </a:p>
          <a:p>
            <a:r>
              <a:rPr lang="de-DE" sz="1200" dirty="0" smtClean="0"/>
              <a:t>Forschungsverbund (2004) Gewalt gegen Männer. Personale Gewaltwiderfahrnisse von Männern in Deutschland. 	Abschlussbericht der Pilotstudie im Auftrag des BMFSFJ. Berlin. 	</a:t>
            </a:r>
            <a:r>
              <a:rPr lang="de-DE" sz="1200" dirty="0" smtClean="0">
                <a:hlinkClick r:id="rId2"/>
              </a:rPr>
              <a:t>www.bmfsfj.de/bmfsfj/generator/Kategorien/Forschungsnetz/forschungsberichte.html</a:t>
            </a:r>
            <a:endParaRPr lang="de-DE" sz="1200" dirty="0" smtClean="0"/>
          </a:p>
          <a:p>
            <a:r>
              <a:rPr lang="de-DE" sz="1200" dirty="0" err="1" smtClean="0"/>
              <a:t>Hornberg</a:t>
            </a:r>
            <a:r>
              <a:rPr lang="de-DE" sz="1200" dirty="0" smtClean="0"/>
              <a:t>, C., </a:t>
            </a:r>
            <a:r>
              <a:rPr lang="de-DE" sz="1200" dirty="0" err="1" smtClean="0"/>
              <a:t>Schröttle</a:t>
            </a:r>
            <a:r>
              <a:rPr lang="de-DE" sz="1200" dirty="0" smtClean="0"/>
              <a:t>, M., </a:t>
            </a:r>
            <a:r>
              <a:rPr lang="de-DE" sz="1200" dirty="0" err="1" smtClean="0"/>
              <a:t>Khelaifat</a:t>
            </a:r>
            <a:r>
              <a:rPr lang="de-DE" sz="1200" dirty="0" smtClean="0"/>
              <a:t>, N., Pauli, A., &amp; Bohne, S. (2008). Themenheft 42. „Gesundheitliche Folgen von 	Gewalt" Unter besonderer Berücksichtigung von häuslicher Gewalt gegen Frauen.</a:t>
            </a:r>
          </a:p>
          <a:p>
            <a:r>
              <a:rPr lang="en-US" sz="1200" dirty="0" smtClean="0"/>
              <a:t>Krug E, </a:t>
            </a:r>
            <a:r>
              <a:rPr lang="en-US" sz="1200" dirty="0" err="1" smtClean="0"/>
              <a:t>Dahlenberg</a:t>
            </a:r>
            <a:r>
              <a:rPr lang="en-US" sz="1200" dirty="0" smtClean="0"/>
              <a:t> I, Mercy J et al. (2002) World report on violence and health. WHO, </a:t>
            </a:r>
            <a:r>
              <a:rPr lang="en-US" sz="1200" dirty="0" err="1" smtClean="0"/>
              <a:t>Genf</a:t>
            </a:r>
            <a:endParaRPr lang="en-US" sz="1200" dirty="0" smtClean="0"/>
          </a:p>
          <a:p>
            <a:r>
              <a:rPr lang="de-DE" sz="1200" dirty="0" err="1" smtClean="0"/>
              <a:t>Rüweler</a:t>
            </a:r>
            <a:r>
              <a:rPr lang="de-DE" sz="1200" dirty="0" smtClean="0"/>
              <a:t> </a:t>
            </a:r>
            <a:r>
              <a:rPr lang="de-DE" sz="1200" dirty="0" smtClean="0"/>
              <a:t>M, Ernst C, </a:t>
            </a:r>
            <a:r>
              <a:rPr lang="de-DE" sz="1200" dirty="0" err="1" smtClean="0"/>
              <a:t>Wattenberg</a:t>
            </a:r>
            <a:r>
              <a:rPr lang="de-DE" sz="1200" dirty="0" smtClean="0"/>
              <a:t> I, </a:t>
            </a:r>
            <a:r>
              <a:rPr lang="de-DE" sz="1200" dirty="0" err="1" smtClean="0"/>
              <a:t>Hornberg</a:t>
            </a:r>
            <a:r>
              <a:rPr lang="de-DE" sz="1200" dirty="0" smtClean="0"/>
              <a:t> C (2016). Geschlechterunterschiede bei Gewalterfahrungen und </a:t>
            </a:r>
            <a:r>
              <a:rPr lang="de-DE" sz="1200" dirty="0" smtClean="0"/>
              <a:t>-	</a:t>
            </a:r>
            <a:r>
              <a:rPr lang="de-DE" sz="1200" dirty="0" err="1" smtClean="0"/>
              <a:t>auswirkungen</a:t>
            </a:r>
            <a:r>
              <a:rPr lang="de-DE" sz="1200" dirty="0" smtClean="0"/>
              <a:t>. In P. </a:t>
            </a:r>
            <a:r>
              <a:rPr lang="de-DE" sz="1200" dirty="0" err="1" smtClean="0"/>
              <a:t>Kolip</a:t>
            </a:r>
            <a:r>
              <a:rPr lang="de-DE" sz="1200" dirty="0" smtClean="0"/>
              <a:t> &amp; K. Hurrelmann (Eds.), Programmbereich Gesundheit. Handbuch Geschlecht und </a:t>
            </a:r>
            <a:r>
              <a:rPr lang="de-DE" sz="1200" dirty="0" smtClean="0"/>
              <a:t>	Gesundheit</a:t>
            </a:r>
            <a:r>
              <a:rPr lang="de-DE" sz="1200" dirty="0" smtClean="0"/>
              <a:t>. Männer und Frauen im Vergleich (2nd </a:t>
            </a:r>
            <a:r>
              <a:rPr lang="de-DE" sz="1200" dirty="0" err="1" smtClean="0"/>
              <a:t>ed</a:t>
            </a:r>
            <a:r>
              <a:rPr lang="de-DE" sz="1200" dirty="0" smtClean="0"/>
              <a:t>.). Bern: </a:t>
            </a:r>
            <a:r>
              <a:rPr lang="de-DE" sz="1200" dirty="0" err="1" smtClean="0"/>
              <a:t>Hogrefe</a:t>
            </a:r>
            <a:r>
              <a:rPr lang="de-DE" sz="1200" dirty="0" smtClean="0"/>
              <a:t>.</a:t>
            </a:r>
          </a:p>
          <a:p>
            <a:r>
              <a:rPr lang="de-DE" sz="1200" dirty="0" smtClean="0"/>
              <a:t>Schlack, R., &amp; </a:t>
            </a:r>
            <a:r>
              <a:rPr lang="de-DE" sz="1200" dirty="0" err="1" smtClean="0"/>
              <a:t>Hölling</a:t>
            </a:r>
            <a:r>
              <a:rPr lang="de-DE" sz="1200" dirty="0" smtClean="0"/>
              <a:t>, H. (2007). Gewalterfahrungen von Kindern und Jugendlichen im 	subjektiven Selbstbericht. 	Bundesgesundheitsblatt-Gesundheitsforschung-</a:t>
            </a:r>
            <a:r>
              <a:rPr lang="de-DE" sz="1200" dirty="0" smtClean="0"/>
              <a:t> </a:t>
            </a:r>
            <a:r>
              <a:rPr lang="de-DE" sz="1200" dirty="0" smtClean="0"/>
              <a:t>Gesundheitsschutz, 50(5-6), 819-826.</a:t>
            </a:r>
          </a:p>
          <a:p>
            <a:r>
              <a:rPr lang="de-DE" sz="1200" dirty="0" err="1" smtClean="0"/>
              <a:t>Schröttle</a:t>
            </a:r>
            <a:r>
              <a:rPr lang="de-DE" sz="1200" dirty="0" smtClean="0"/>
              <a:t> M, Müller U (2004) Lebenssituation, Sicherheit und Gesundheit von Frauen in 	Deutschland. Eine 	repräsentative Untersuchung zu Gewalt gegen Frauen in Deutschland. Im  Auftrag des Bundesministerium für 	Familie, Senioren, Frauen und </a:t>
            </a:r>
            <a:r>
              <a:rPr lang="de-DE" sz="1200" dirty="0" smtClean="0"/>
              <a:t> </a:t>
            </a:r>
            <a:r>
              <a:rPr lang="de-DE" sz="1200" dirty="0" smtClean="0"/>
              <a:t>Jugend. Kurz- und Langfassungen dieser und der folgenden Dokumentationen 	unter: 	www.bmfsfj.de/Kategorien/Forschungsnetz/forschungsberichte,did=20560.html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2411413" y="1700213"/>
            <a:ext cx="4643437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sz="2400" b="1">
                <a:solidFill>
                  <a:srgbClr val="4D4D4D"/>
                </a:solidFill>
              </a:rPr>
              <a:t/>
            </a:r>
            <a:br>
              <a:rPr lang="de-DE" altLang="de-DE" sz="2400" b="1">
                <a:solidFill>
                  <a:srgbClr val="4D4D4D"/>
                </a:solidFill>
              </a:rPr>
            </a:br>
            <a:r>
              <a:rPr lang="de-DE" altLang="de-DE" sz="4000" b="1">
                <a:solidFill>
                  <a:srgbClr val="3366CC"/>
                </a:solidFill>
              </a:rPr>
              <a:t>Dank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900113" y="2781300"/>
            <a:ext cx="8015287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de-DE" altLang="de-DE" b="1"/>
              <a:t>Dieses Vorhaben wird aus Mitteln des Bundesministeriums für Bildung </a:t>
            </a:r>
            <a:br>
              <a:rPr lang="de-DE" altLang="de-DE" b="1"/>
            </a:br>
            <a:r>
              <a:rPr lang="de-DE" altLang="de-DE" b="1"/>
              <a:t>und Forschung unter dem Förderkennzeichen 01 FP 1506 gefördert.</a:t>
            </a:r>
          </a:p>
          <a:p>
            <a:pPr eaLnBrk="1" hangingPunct="1"/>
            <a:r>
              <a:rPr lang="de-DE" altLang="de-DE" b="1"/>
              <a:t>Die Verantwortung für den Inhalt dieser Veröffentlichung liegt bei den</a:t>
            </a:r>
          </a:p>
          <a:p>
            <a:pPr eaLnBrk="1" hangingPunct="1"/>
            <a:r>
              <a:rPr lang="de-DE" altLang="de-DE" b="1"/>
              <a:t>Autor/-innen.</a:t>
            </a:r>
            <a:endParaRPr lang="de-DE" altLang="de-DE"/>
          </a:p>
        </p:txBody>
      </p:sp>
      <p:pic>
        <p:nvPicPr>
          <p:cNvPr id="410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37084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</Words>
  <Application>Microsoft Office PowerPoint</Application>
  <PresentationFormat>Bildschirmpräsentation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Office-Design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</vt:vector>
  </TitlesOfParts>
  <Company>weskom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Reiner Kombuechen</dc:creator>
  <cp:lastModifiedBy>Julia Schreitmüller</cp:lastModifiedBy>
  <cp:revision>99</cp:revision>
  <dcterms:created xsi:type="dcterms:W3CDTF">2011-07-11T11:26:13Z</dcterms:created>
  <dcterms:modified xsi:type="dcterms:W3CDTF">2016-08-18T08:26:42Z</dcterms:modified>
</cp:coreProperties>
</file>