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294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5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17.10.2016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de/books?id=_BBACwAAQBAJ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55017" y="1628800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3600" b="1" dirty="0" smtClean="0">
                <a:solidFill>
                  <a:schemeClr val="tx2"/>
                </a:solidFill>
              </a:rPr>
              <a:t>Geschlechteraspekte bei Angststörungen</a:t>
            </a:r>
            <a:endParaRPr lang="de-DE" altLang="de-DE" sz="36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5017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Folien: bereitgestellt durch die Austauschplattform </a:t>
            </a:r>
            <a:r>
              <a:rPr lang="de-DE" dirty="0" err="1" smtClean="0">
                <a:solidFill>
                  <a:schemeClr val="tx2"/>
                </a:solidFill>
              </a:rPr>
              <a:t>GenderMed</a:t>
            </a:r>
            <a:r>
              <a:rPr lang="de-DE" dirty="0" smtClean="0">
                <a:solidFill>
                  <a:schemeClr val="tx2"/>
                </a:solidFill>
              </a:rPr>
              <a:t>-Wiki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71670" y="1549304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Therapie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7158" y="71414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400" b="1" dirty="0" smtClean="0">
                <a:solidFill>
                  <a:schemeClr val="tx2"/>
                </a:solidFill>
              </a:rPr>
              <a:t>Angststörungen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357166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			</a:t>
            </a:r>
            <a:endParaRPr lang="de-DE" sz="2000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28592" y="2071678"/>
          <a:ext cx="8358250" cy="2075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2"/>
                <a:gridCol w="1557348"/>
                <a:gridCol w="1671650"/>
                <a:gridCol w="1671650"/>
                <a:gridCol w="1671650"/>
              </a:tblGrid>
              <a:tr h="795337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Krankheitsbild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Panikstörung/</a:t>
                      </a:r>
                      <a:br>
                        <a:rPr lang="de-DE" dirty="0"/>
                      </a:br>
                      <a:r>
                        <a:rPr lang="de-DE" dirty="0"/>
                        <a:t>Agoraphobie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Generalisierte</a:t>
                      </a:r>
                      <a:br>
                        <a:rPr lang="de-DE" dirty="0"/>
                      </a:br>
                      <a:r>
                        <a:rPr lang="de-DE" dirty="0"/>
                        <a:t>Angststörung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Soziale Phobie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Spezifische Phobie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556736">
                <a:tc>
                  <a:txBody>
                    <a:bodyPr/>
                    <a:lstStyle/>
                    <a:p>
                      <a:r>
                        <a:rPr lang="de-DE" b="1" dirty="0" smtClean="0"/>
                        <a:t>Lebenszeit-</a:t>
                      </a:r>
                      <a:r>
                        <a:rPr lang="de-DE" b="1" dirty="0" err="1" smtClean="0"/>
                        <a:t>prävalenz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6.1 %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5.7 %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12.1 %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12.5 %</a:t>
                      </a:r>
                    </a:p>
                  </a:txBody>
                  <a:tcPr anchor="ctr"/>
                </a:tc>
              </a:tr>
              <a:tr h="636285">
                <a:tc>
                  <a:txBody>
                    <a:bodyPr/>
                    <a:lstStyle/>
                    <a:p>
                      <a:r>
                        <a:rPr lang="de-DE" b="1" dirty="0" smtClean="0"/>
                        <a:t>weiblich : männlich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2.2 :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 :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1.4 :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2.3 : 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28594" y="4248842"/>
            <a:ext cx="8358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Lebenszeitprävalenz und Geschlechterverhältnis von Angststörungen </a:t>
            </a:r>
          </a:p>
          <a:p>
            <a:r>
              <a:rPr lang="de-DE" sz="1200" dirty="0" smtClean="0"/>
              <a:t>[Quelle: </a:t>
            </a:r>
            <a:r>
              <a:rPr lang="de-DE" sz="1200" dirty="0" err="1" smtClean="0"/>
              <a:t>Voderholzer</a:t>
            </a:r>
            <a:r>
              <a:rPr lang="de-DE" sz="1200" dirty="0" smtClean="0"/>
              <a:t> &amp; </a:t>
            </a:r>
            <a:r>
              <a:rPr lang="de-DE" sz="1200" dirty="0" err="1" smtClean="0"/>
              <a:t>Hohagen</a:t>
            </a:r>
            <a:r>
              <a:rPr lang="de-DE" sz="1200" dirty="0" smtClean="0"/>
              <a:t> (2013)]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928660" y="1488032"/>
            <a:ext cx="7286678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Frauen erkranken in etwa doppelt so häufig an einer Angststörung.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357166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			</a:t>
            </a:r>
            <a:endParaRPr lang="de-DE" sz="2000" u="sng" dirty="0">
              <a:solidFill>
                <a:schemeClr val="accent1"/>
              </a:solidFill>
            </a:endParaRPr>
          </a:p>
        </p:txBody>
      </p:sp>
      <p:pic>
        <p:nvPicPr>
          <p:cNvPr id="6" name="Grafik 5" descr="Prävalenz Angststörungen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6" y="1142984"/>
            <a:ext cx="5396030" cy="387839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072074"/>
            <a:ext cx="5500726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Prävalenz von Angststörungen bei Männern und Frauen</a:t>
            </a:r>
            <a:r>
              <a:rPr kumimoji="0" lang="de-DE" sz="1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(</a:t>
            </a:r>
            <a:r>
              <a:rPr kumimoji="0" lang="de-DE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nach DSM-IV)</a:t>
            </a:r>
            <a:r>
              <a:rPr lang="de-DE" sz="12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[Quelle: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GenderMed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-Wiki, nach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Wittchen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&amp; Jacobi (2007). Aus: BGS 1998]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43636" y="1857364"/>
            <a:ext cx="2571768" cy="313932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Etwa </a:t>
            </a:r>
            <a:r>
              <a:rPr lang="de-DE" dirty="0" smtClean="0"/>
              <a:t>14 % der deutschen Wohnbevölkerung (18 bis 65 Jahre) erkranken innerhalb von einem Jahr an einer klinisch relevanten Angststörung. </a:t>
            </a:r>
          </a:p>
          <a:p>
            <a:endParaRPr lang="de-DE" dirty="0" smtClean="0"/>
          </a:p>
          <a:p>
            <a:r>
              <a:rPr lang="de-DE" sz="1400" dirty="0" smtClean="0"/>
              <a:t>(</a:t>
            </a:r>
            <a:r>
              <a:rPr lang="de-DE" sz="1400" dirty="0" err="1" smtClean="0"/>
              <a:t>Wittchen</a:t>
            </a:r>
            <a:r>
              <a:rPr lang="de-DE" sz="1400" dirty="0" smtClean="0"/>
              <a:t> &amp; Jacobi, 2007) </a:t>
            </a:r>
            <a:r>
              <a:rPr lang="de-DE" dirty="0" smtClean="0"/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357166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			</a:t>
            </a:r>
            <a:endParaRPr lang="de-DE" sz="2000" u="sng" dirty="0">
              <a:solidFill>
                <a:schemeClr val="accent1"/>
              </a:solidFill>
            </a:endParaRPr>
          </a:p>
        </p:txBody>
      </p:sp>
      <p:pic>
        <p:nvPicPr>
          <p:cNvPr id="7" name="Grafik 6" descr="Erkrankungsbeginn bei Angststörun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92" y="1000108"/>
            <a:ext cx="5895704" cy="410544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1500166" y="5120358"/>
            <a:ext cx="618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[Quelle: </a:t>
            </a:r>
            <a:r>
              <a:rPr lang="de-DE" sz="1400" dirty="0" err="1" smtClean="0"/>
              <a:t>GenderMed</a:t>
            </a:r>
            <a:r>
              <a:rPr lang="de-DE" sz="1400" dirty="0" smtClean="0"/>
              <a:t>-Wiki, nach </a:t>
            </a:r>
            <a:r>
              <a:rPr lang="de-DE" sz="1400" dirty="0" err="1" smtClean="0"/>
              <a:t>Wittchen</a:t>
            </a:r>
            <a:r>
              <a:rPr lang="de-DE" sz="1400" dirty="0" smtClean="0"/>
              <a:t> &amp; Jacobi (2007). Aus: BGS 1998]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741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Therapie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3" name="Grafik 2" descr="Inanspruchnahme von Versorgungseinrichtun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0" y="1097078"/>
            <a:ext cx="6142070" cy="37143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142844" y="4857760"/>
            <a:ext cx="614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[Quelle: </a:t>
            </a:r>
            <a:r>
              <a:rPr lang="de-DE" sz="1400" dirty="0" err="1" smtClean="0"/>
              <a:t>GenderMed</a:t>
            </a:r>
            <a:r>
              <a:rPr lang="de-DE" sz="1400" dirty="0" smtClean="0"/>
              <a:t>-Wiki, nach </a:t>
            </a:r>
            <a:r>
              <a:rPr lang="de-DE" sz="1400" dirty="0" err="1" smtClean="0"/>
              <a:t>Wittchen</a:t>
            </a:r>
            <a:r>
              <a:rPr lang="de-DE" sz="1400" dirty="0" smtClean="0"/>
              <a:t> &amp; Jacobi (2007). Aus: BGS 1998]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6572264" y="1071546"/>
            <a:ext cx="2357454" cy="397031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Nur etwa </a:t>
            </a:r>
            <a:r>
              <a:rPr lang="de-DE" dirty="0" smtClean="0"/>
              <a:t>38 % der Männer und 46 % der Frauen mit einer Angsterkrankung suchen eine medizinische oder nicht-medizinische Versorgungs-</a:t>
            </a:r>
            <a:r>
              <a:rPr lang="de-DE" dirty="0" err="1" smtClean="0"/>
              <a:t>einrichtung</a:t>
            </a:r>
            <a:r>
              <a:rPr lang="de-DE" dirty="0" smtClean="0"/>
              <a:t> auf. </a:t>
            </a:r>
          </a:p>
          <a:p>
            <a:pPr>
              <a:buFont typeface="Wingdings" pitchFamily="2" charset="2"/>
              <a:buChar char="à"/>
            </a:pPr>
            <a:endParaRPr lang="de-DE" dirty="0" smtClean="0"/>
          </a:p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Frauen nehmen jede Art von Hilfe häufiger an. </a:t>
            </a:r>
          </a:p>
        </p:txBody>
      </p:sp>
    </p:spTree>
    <p:extLst>
      <p:ext uri="{BB962C8B-B14F-4D97-AF65-F5344CB8AC3E}">
        <p14:creationId xmlns:p14="http://schemas.microsoft.com/office/powerpoint/2010/main" val="297819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5720" y="285728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Therapie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pic>
        <p:nvPicPr>
          <p:cNvPr id="6" name="Grafik 5" descr="Behandlungart bei Angsterkrankun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05" y="1000108"/>
            <a:ext cx="6324835" cy="442915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7000892" y="2285992"/>
            <a:ext cx="1714512" cy="310854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Übersicht verschiedener Behandlungs-arten bei Angst-</a:t>
            </a:r>
            <a:r>
              <a:rPr lang="de-DE" sz="1600" dirty="0" err="1" smtClean="0"/>
              <a:t>erkrankungen</a:t>
            </a:r>
            <a:r>
              <a:rPr lang="de-DE" sz="1600" dirty="0" smtClean="0"/>
              <a:t> (Männer und Frauen) 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dirty="0" smtClean="0"/>
          </a:p>
          <a:p>
            <a:r>
              <a:rPr lang="de-DE" sz="1400" dirty="0" smtClean="0"/>
              <a:t>[Quelle: </a:t>
            </a:r>
            <a:r>
              <a:rPr lang="de-DE" sz="1400" dirty="0" err="1" smtClean="0"/>
              <a:t>GenderMed</a:t>
            </a:r>
            <a:r>
              <a:rPr lang="de-DE" sz="1400" dirty="0" smtClean="0"/>
              <a:t>-Wiki, nach </a:t>
            </a:r>
            <a:r>
              <a:rPr lang="de-DE" sz="1400" dirty="0" err="1" smtClean="0"/>
              <a:t>Wittchen</a:t>
            </a:r>
            <a:r>
              <a:rPr lang="de-DE" sz="1400" dirty="0" smtClean="0"/>
              <a:t> &amp; Jacobi (2007). Aus: BGS 1998]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5258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1429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8596" y="1214422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 </a:t>
            </a:r>
            <a:r>
              <a:rPr lang="en-US" dirty="0" smtClean="0"/>
              <a:t>Kessler RC. Lifetime and 12-Month Prevalence of DSM-III-R Psychiatric Disorders in the United States. Arch Gen Psychiatry 1994; 51(1):8.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Voderholzer</a:t>
            </a:r>
            <a:r>
              <a:rPr lang="de-DE" dirty="0" smtClean="0"/>
              <a:t> U, </a:t>
            </a:r>
            <a:r>
              <a:rPr lang="de-DE" dirty="0" err="1" smtClean="0"/>
              <a:t>Hohagen</a:t>
            </a:r>
            <a:r>
              <a:rPr lang="de-DE" dirty="0" smtClean="0"/>
              <a:t> F. Therapie psychischer Erkrankungen: </a:t>
            </a:r>
            <a:r>
              <a:rPr lang="de-DE" dirty="0" err="1" smtClean="0"/>
              <a:t>Elsevier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r>
              <a:rPr lang="de-DE" dirty="0" smtClean="0"/>
              <a:t> Germany; 2013.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: URL:</a:t>
            </a:r>
            <a:r>
              <a:rPr lang="de-DE" dirty="0" smtClean="0">
                <a:hlinkClick r:id="rId2"/>
              </a:rPr>
              <a:t>https://</a:t>
            </a:r>
            <a:r>
              <a:rPr lang="de-DE" dirty="0" err="1" smtClean="0">
                <a:hlinkClick r:id="rId2"/>
              </a:rPr>
              <a:t>books.google.de</a:t>
            </a:r>
            <a:r>
              <a:rPr lang="de-DE" dirty="0" smtClean="0">
                <a:hlinkClick r:id="rId2"/>
              </a:rPr>
              <a:t>/</a:t>
            </a:r>
            <a:r>
              <a:rPr lang="de-DE" dirty="0" err="1" smtClean="0">
                <a:hlinkClick r:id="rId2"/>
              </a:rPr>
              <a:t>books?id</a:t>
            </a:r>
            <a:r>
              <a:rPr lang="de-DE" dirty="0" smtClean="0">
                <a:hlinkClick r:id="rId2"/>
              </a:rPr>
              <a:t>=_</a:t>
            </a:r>
            <a:r>
              <a:rPr lang="de-DE" dirty="0" err="1" smtClean="0">
                <a:hlinkClick r:id="rId2"/>
              </a:rPr>
              <a:t>BBACwAAQBAJ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Wittchen</a:t>
            </a:r>
            <a:r>
              <a:rPr lang="de-DE" dirty="0" smtClean="0"/>
              <a:t> H, Jacobi F. Angststörungen. </a:t>
            </a:r>
            <a:r>
              <a:rPr lang="de-DE" dirty="0" err="1" smtClean="0"/>
              <a:t>Nachdr</a:t>
            </a:r>
            <a:r>
              <a:rPr lang="de-DE" dirty="0" smtClean="0"/>
              <a:t>. Berlin: Robert Koch-</a:t>
            </a:r>
            <a:r>
              <a:rPr lang="de-DE" dirty="0" err="1" smtClean="0"/>
              <a:t>Inst</a:t>
            </a:r>
            <a:r>
              <a:rPr lang="de-DE" dirty="0" smtClean="0"/>
              <a:t>; 2007. (Gesundheitsberichterstattung des Bundes; </a:t>
            </a:r>
            <a:r>
              <a:rPr lang="de-DE" dirty="0" err="1" smtClean="0"/>
              <a:t>vol</a:t>
            </a:r>
            <a:r>
              <a:rPr lang="de-DE" dirty="0" smtClean="0"/>
              <a:t> 21).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044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95736" y="1700212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tx2"/>
                </a:solidFill>
              </a:rPr>
              <a:t>Dank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3568" y="2790825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Bildschirmpräsentation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pfleide</cp:lastModifiedBy>
  <cp:revision>105</cp:revision>
  <dcterms:created xsi:type="dcterms:W3CDTF">2011-07-11T11:26:13Z</dcterms:created>
  <dcterms:modified xsi:type="dcterms:W3CDTF">2016-10-17T09:25:48Z</dcterms:modified>
</cp:coreProperties>
</file>