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69" r:id="rId2"/>
    <p:sldId id="266" r:id="rId3"/>
    <p:sldId id="275" r:id="rId4"/>
    <p:sldId id="276" r:id="rId5"/>
    <p:sldId id="277" r:id="rId6"/>
    <p:sldId id="274" r:id="rId7"/>
    <p:sldId id="270" r:id="rId8"/>
  </p:sldIdLst>
  <p:sldSz cx="9144000" cy="6858000" type="screen4x3"/>
  <p:notesSz cx="7099300" cy="10234613"/>
  <p:defaultTextStyle>
    <a:defPPr>
      <a:defRPr lang="de-DE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4D4D4D"/>
    <a:srgbClr val="FF99CC"/>
    <a:srgbClr val="FF7C80"/>
    <a:srgbClr val="CCA500"/>
    <a:srgbClr val="D6AD00"/>
    <a:srgbClr val="EAEAEA"/>
    <a:srgbClr val="DDDDDD"/>
    <a:srgbClr val="F4F3E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7941" autoAdjust="0"/>
    <p:restoredTop sz="96985" autoAdjust="0"/>
  </p:normalViewPr>
  <p:slideViewPr>
    <p:cSldViewPr snapToObjects="1">
      <p:cViewPr>
        <p:scale>
          <a:sx n="86" d="100"/>
          <a:sy n="86" d="100"/>
        </p:scale>
        <p:origin x="-1182" y="24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>
      <p:cViewPr varScale="1">
        <p:scale>
          <a:sx n="77" d="100"/>
          <a:sy n="77" d="100"/>
        </p:scale>
        <p:origin x="-1554" y="-102"/>
      </p:cViewPr>
      <p:guideLst>
        <p:guide orient="horz" pos="3224"/>
        <p:guide pos="2236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363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>
              <a:defRPr sz="1300" smtClean="0">
                <a:latin typeface="Calibri" pitchFamily="34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294" y="0"/>
            <a:ext cx="3076363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>
              <a:defRPr sz="1300" smtClean="0">
                <a:latin typeface="Calibri" pitchFamily="34" charset="0"/>
              </a:defRPr>
            </a:lvl1pPr>
          </a:lstStyle>
          <a:p>
            <a:pPr>
              <a:defRPr/>
            </a:pPr>
            <a:fld id="{96F3E674-4E3A-4D47-92B8-772446150BA5}" type="datetimeFigureOut">
              <a:rPr lang="de-DE" altLang="de-DE"/>
              <a:pPr>
                <a:defRPr/>
              </a:pPr>
              <a:t>18.08.2016</a:t>
            </a:fld>
            <a:endParaRPr lang="de-DE" altLang="de-DE"/>
          </a:p>
        </p:txBody>
      </p:sp>
      <p:sp>
        <p:nvSpPr>
          <p:cNvPr id="798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106"/>
            <a:ext cx="3076363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>
              <a:defRPr sz="1300" smtClean="0">
                <a:latin typeface="Calibri" pitchFamily="34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798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294" y="9721106"/>
            <a:ext cx="3076363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>
              <a:defRPr sz="1300" smtClean="0">
                <a:latin typeface="Calibri" pitchFamily="34" charset="0"/>
              </a:defRPr>
            </a:lvl1pPr>
          </a:lstStyle>
          <a:p>
            <a:pPr>
              <a:defRPr/>
            </a:pPr>
            <a:fld id="{7F4EB405-3E19-4B51-B29F-0533BC50F11D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xmlns="" val="40519789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363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>
              <a:defRPr sz="1300" smtClean="0">
                <a:latin typeface="Calibri" pitchFamily="34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17411" name="Rectangle 1027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294" y="0"/>
            <a:ext cx="3076363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>
              <a:defRPr sz="1300" smtClean="0">
                <a:latin typeface="Calibri" pitchFamily="34" charset="0"/>
              </a:defRPr>
            </a:lvl1pPr>
          </a:lstStyle>
          <a:p>
            <a:pPr>
              <a:defRPr/>
            </a:pPr>
            <a:fld id="{EE4194CA-C53C-4AAF-A02F-5B2E61176F51}" type="datetimeFigureOut">
              <a:rPr lang="de-DE" altLang="de-DE"/>
              <a:pPr>
                <a:defRPr/>
              </a:pPr>
              <a:t>18.08.2016</a:t>
            </a:fld>
            <a:endParaRPr lang="de-DE" altLang="de-DE"/>
          </a:p>
        </p:txBody>
      </p:sp>
      <p:sp>
        <p:nvSpPr>
          <p:cNvPr id="5124" name="Rectangle 1028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17413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930" y="4861441"/>
            <a:ext cx="5679440" cy="4605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noProof="0" smtClean="0"/>
              <a:t>Textmasterformate durch Klicken bearbeiten</a:t>
            </a:r>
          </a:p>
          <a:p>
            <a:pPr lvl="1"/>
            <a:r>
              <a:rPr lang="de-DE" altLang="de-DE" noProof="0" smtClean="0"/>
              <a:t>Zweite Ebene</a:t>
            </a:r>
          </a:p>
          <a:p>
            <a:pPr lvl="2"/>
            <a:r>
              <a:rPr lang="de-DE" altLang="de-DE" noProof="0" smtClean="0"/>
              <a:t>Dritte Ebene</a:t>
            </a:r>
          </a:p>
          <a:p>
            <a:pPr lvl="3"/>
            <a:r>
              <a:rPr lang="de-DE" altLang="de-DE" noProof="0" smtClean="0"/>
              <a:t>Vierte Ebene</a:t>
            </a:r>
          </a:p>
          <a:p>
            <a:pPr lvl="4"/>
            <a:r>
              <a:rPr lang="de-DE" altLang="de-DE" noProof="0" smtClean="0"/>
              <a:t>Fünfte Ebene</a:t>
            </a:r>
          </a:p>
        </p:txBody>
      </p:sp>
      <p:sp>
        <p:nvSpPr>
          <p:cNvPr id="17414" name="Rectangle 103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106"/>
            <a:ext cx="3076363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>
              <a:defRPr sz="1300" smtClean="0">
                <a:latin typeface="Calibri" pitchFamily="34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17415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294" y="9721106"/>
            <a:ext cx="3076363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>
              <a:defRPr sz="1300" smtClean="0">
                <a:latin typeface="Calibri" pitchFamily="34" charset="0"/>
              </a:defRPr>
            </a:lvl1pPr>
          </a:lstStyle>
          <a:p>
            <a:pPr>
              <a:defRPr/>
            </a:pPr>
            <a:fld id="{B3B82A42-7496-4850-9FF7-41C8686E7357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xmlns="" val="15260197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Master-Untertitelformat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1546396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11004975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529964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31991301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xmlns="" val="19805220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25314945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3975528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17802730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1824414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xmlns="" val="13904348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xmlns="" val="4071778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9"/>
          <p:cNvSpPr>
            <a:spLocks noChangeArrowheads="1"/>
          </p:cNvSpPr>
          <p:nvPr userDrawn="1"/>
        </p:nvSpPr>
        <p:spPr bwMode="auto">
          <a:xfrm flipV="1">
            <a:off x="0" y="5583238"/>
            <a:ext cx="9144000" cy="92075"/>
          </a:xfrm>
          <a:prstGeom prst="rect">
            <a:avLst/>
          </a:prstGeom>
          <a:solidFill>
            <a:srgbClr val="CCA500">
              <a:alpha val="45097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1027" name="Rectangle 25"/>
          <p:cNvSpPr>
            <a:spLocks noChangeArrowheads="1"/>
          </p:cNvSpPr>
          <p:nvPr userDrawn="1"/>
        </p:nvSpPr>
        <p:spPr bwMode="auto">
          <a:xfrm>
            <a:off x="0" y="0"/>
            <a:ext cx="9144000" cy="908050"/>
          </a:xfrm>
          <a:prstGeom prst="rect">
            <a:avLst/>
          </a:prstGeom>
          <a:solidFill>
            <a:srgbClr val="F4F3EC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de-DE" altLang="de-DE"/>
          </a:p>
        </p:txBody>
      </p:sp>
      <p:pic>
        <p:nvPicPr>
          <p:cNvPr id="1028" name="Picture 27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93013" y="0"/>
            <a:ext cx="1550987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uppieren 4"/>
          <p:cNvGrpSpPr/>
          <p:nvPr userDrawn="1"/>
        </p:nvGrpSpPr>
        <p:grpSpPr>
          <a:xfrm>
            <a:off x="287345" y="5805264"/>
            <a:ext cx="8569310" cy="896018"/>
            <a:chOff x="429012" y="2980991"/>
            <a:chExt cx="8569310" cy="896018"/>
          </a:xfrm>
        </p:grpSpPr>
        <p:pic>
          <p:nvPicPr>
            <p:cNvPr id="2" name="Grafik 1"/>
            <p:cNvPicPr>
              <a:picLocks noChangeAspect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905125" y="2980991"/>
              <a:ext cx="5811465" cy="896018"/>
            </a:xfrm>
            <a:prstGeom prst="rect">
              <a:avLst/>
            </a:prstGeom>
          </p:spPr>
        </p:pic>
        <p:pic>
          <p:nvPicPr>
            <p:cNvPr id="3" name="Grafik 2"/>
            <p:cNvPicPr>
              <a:picLocks noChangeAspect="1"/>
            </p:cNvPicPr>
            <p:nvPr userDrawn="1"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738690" y="3061124"/>
              <a:ext cx="1259632" cy="735753"/>
            </a:xfrm>
            <a:prstGeom prst="rect">
              <a:avLst/>
            </a:prstGeom>
          </p:spPr>
        </p:pic>
        <p:pic>
          <p:nvPicPr>
            <p:cNvPr id="4" name="Grafik 3"/>
            <p:cNvPicPr>
              <a:picLocks noChangeAspect="1"/>
            </p:cNvPicPr>
            <p:nvPr userDrawn="1"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29012" y="2980991"/>
              <a:ext cx="1263519" cy="896018"/>
            </a:xfrm>
            <a:prstGeom prst="rect">
              <a:avLst/>
            </a:prstGeom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Arial" charset="0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ChangeArrowheads="1"/>
          </p:cNvSpPr>
          <p:nvPr/>
        </p:nvSpPr>
        <p:spPr bwMode="auto">
          <a:xfrm>
            <a:off x="0" y="1773238"/>
            <a:ext cx="8675688" cy="630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de-DE" altLang="de-DE" sz="2000" b="1" dirty="0">
                <a:solidFill>
                  <a:srgbClr val="4D4D4D"/>
                </a:solidFill>
              </a:rPr>
              <a:t/>
            </a:r>
            <a:br>
              <a:rPr lang="de-DE" altLang="de-DE" sz="2000" b="1" dirty="0">
                <a:solidFill>
                  <a:srgbClr val="4D4D4D"/>
                </a:solidFill>
              </a:rPr>
            </a:br>
            <a:r>
              <a:rPr lang="de-DE" altLang="de-DE" sz="2400" b="1" dirty="0">
                <a:solidFill>
                  <a:schemeClr val="tx2"/>
                </a:solidFill>
              </a:rPr>
              <a:t/>
            </a:r>
            <a:br>
              <a:rPr lang="de-DE" altLang="de-DE" sz="2400" b="1" dirty="0">
                <a:solidFill>
                  <a:schemeClr val="tx2"/>
                </a:solidFill>
              </a:rPr>
            </a:br>
            <a:r>
              <a:rPr lang="de-DE" altLang="de-DE" sz="2400" b="1" dirty="0">
                <a:solidFill>
                  <a:schemeClr val="tx2"/>
                </a:solidFill>
              </a:rPr>
              <a:t>Entwicklung einer offenen Austauschplattform "</a:t>
            </a:r>
            <a:r>
              <a:rPr lang="de-DE" altLang="de-DE" sz="2400" b="1" dirty="0" err="1" smtClean="0">
                <a:solidFill>
                  <a:schemeClr val="tx2"/>
                </a:solidFill>
              </a:rPr>
              <a:t>GenderMed</a:t>
            </a:r>
            <a:r>
              <a:rPr lang="de-DE" altLang="de-DE" sz="2400" b="1" dirty="0" smtClean="0">
                <a:solidFill>
                  <a:schemeClr val="tx2"/>
                </a:solidFill>
              </a:rPr>
              <a:t>-Wiki</a:t>
            </a:r>
            <a:r>
              <a:rPr lang="de-DE" altLang="de-DE" sz="2400" b="1" dirty="0">
                <a:solidFill>
                  <a:schemeClr val="tx2"/>
                </a:solidFill>
              </a:rPr>
              <a:t>"</a:t>
            </a:r>
            <a:endParaRPr lang="de-DE" altLang="de-DE" sz="3200" b="1" dirty="0">
              <a:solidFill>
                <a:schemeClr val="tx2"/>
              </a:solidFill>
            </a:endParaRPr>
          </a:p>
        </p:txBody>
      </p:sp>
      <p:pic>
        <p:nvPicPr>
          <p:cNvPr id="205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0"/>
            <a:ext cx="3708400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214282" y="142852"/>
            <a:ext cx="714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 smtClean="0">
                <a:solidFill>
                  <a:schemeClr val="tx2"/>
                </a:solidFill>
              </a:rPr>
              <a:t>Suizid &amp; Suizidalität</a:t>
            </a:r>
            <a:endParaRPr lang="de-DE" sz="2400" b="1" dirty="0">
              <a:solidFill>
                <a:schemeClr val="tx2"/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1285852" y="1357298"/>
            <a:ext cx="5929354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sz="2400" b="1" i="1" u="sng" dirty="0" smtClean="0">
                <a:solidFill>
                  <a:schemeClr val="accent3">
                    <a:lumMod val="75000"/>
                  </a:schemeClr>
                </a:solidFill>
              </a:rPr>
              <a:t>Gliederung _________________                                  </a:t>
            </a:r>
            <a:endParaRPr lang="de-DE" sz="2400" u="sng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de-DE" sz="2000" b="1" dirty="0" smtClean="0">
                <a:solidFill>
                  <a:schemeClr val="accent1"/>
                </a:solidFill>
              </a:rPr>
              <a:t>Epidemiologie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de-DE" sz="2000" b="1" dirty="0" smtClean="0">
                <a:solidFill>
                  <a:schemeClr val="accent1"/>
                </a:solidFill>
              </a:rPr>
              <a:t>Risikofaktoren</a:t>
            </a:r>
            <a:r>
              <a:rPr lang="de-DE" sz="2000" b="1" dirty="0" smtClean="0">
                <a:solidFill>
                  <a:schemeClr val="accent1"/>
                </a:solidFill>
              </a:rPr>
              <a:t> </a:t>
            </a:r>
            <a:endParaRPr lang="de-DE" sz="2000" b="1" dirty="0" smtClean="0">
              <a:solidFill>
                <a:schemeClr val="accent1"/>
              </a:solidFill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de-DE" sz="2000" b="1" dirty="0" smtClean="0">
                <a:solidFill>
                  <a:schemeClr val="accent1"/>
                </a:solidFill>
              </a:rPr>
              <a:t>Ausblick</a:t>
            </a:r>
            <a:endParaRPr lang="de-DE" sz="2000" b="1" dirty="0" smtClean="0">
              <a:solidFill>
                <a:schemeClr val="accent1"/>
              </a:solidFill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de-DE" sz="2000" b="1" dirty="0" smtClean="0">
                <a:solidFill>
                  <a:schemeClr val="accent1"/>
                </a:solidFill>
              </a:rPr>
              <a:t>Literatur</a:t>
            </a:r>
          </a:p>
          <a:p>
            <a:pPr marL="342900" indent="-342900">
              <a:buAutoNum type="arabicPeriod" startAt="3"/>
            </a:pPr>
            <a:endParaRPr lang="de-DE" dirty="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214282" y="184666"/>
            <a:ext cx="6858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u="sng" dirty="0" smtClean="0">
                <a:solidFill>
                  <a:schemeClr val="accent1"/>
                </a:solidFill>
              </a:rPr>
              <a:t>Epidemiologie					</a:t>
            </a:r>
            <a:endParaRPr lang="de-DE" b="1" u="sng" dirty="0">
              <a:solidFill>
                <a:schemeClr val="accent1"/>
              </a:solidFill>
            </a:endParaRPr>
          </a:p>
        </p:txBody>
      </p:sp>
      <p:graphicFrame>
        <p:nvGraphicFramePr>
          <p:cNvPr id="3" name="Tabelle 2"/>
          <p:cNvGraphicFramePr>
            <a:graphicFrameLocks noGrp="1"/>
          </p:cNvGraphicFramePr>
          <p:nvPr/>
        </p:nvGraphicFramePr>
        <p:xfrm>
          <a:off x="714348" y="2874334"/>
          <a:ext cx="7715304" cy="14833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571768"/>
                <a:gridCol w="2571768"/>
                <a:gridCol w="2571768"/>
              </a:tblGrid>
              <a:tr h="370840"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Altergruppe</a:t>
                      </a:r>
                      <a:r>
                        <a:rPr lang="de-DE" dirty="0" smtClean="0"/>
                        <a:t> (in Jahren)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Suizidrate Männer 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Suizidrate Frauen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20-25</a:t>
                      </a:r>
                      <a:endParaRPr lang="de-DE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11.9 %</a:t>
                      </a:r>
                      <a:endParaRPr lang="de-DE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3.2 %</a:t>
                      </a:r>
                      <a:endParaRPr lang="de-DE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60-65</a:t>
                      </a:r>
                      <a:endParaRPr lang="de-DE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22.9 %</a:t>
                      </a:r>
                      <a:endParaRPr lang="de-DE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7.1 %</a:t>
                      </a:r>
                      <a:endParaRPr lang="de-DE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85-90</a:t>
                      </a:r>
                      <a:endParaRPr lang="de-DE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="1" dirty="0" smtClean="0">
                          <a:solidFill>
                            <a:srgbClr val="C00000"/>
                          </a:solidFill>
                        </a:rPr>
                        <a:t>73.2 %</a:t>
                      </a:r>
                      <a:endParaRPr lang="de-DE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15.1 %</a:t>
                      </a:r>
                      <a:endParaRPr lang="de-DE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feld 3"/>
          <p:cNvSpPr txBox="1"/>
          <p:nvPr/>
        </p:nvSpPr>
        <p:spPr>
          <a:xfrm>
            <a:off x="642909" y="4357694"/>
            <a:ext cx="77153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i="1" dirty="0" smtClean="0"/>
              <a:t>Tabelle 1. </a:t>
            </a:r>
            <a:r>
              <a:rPr lang="de-DE" sz="1400" dirty="0" smtClean="0"/>
              <a:t>Suizidraten bei Männern und Frauen in unterschiedlichen Altersgruppen. </a:t>
            </a:r>
            <a:endParaRPr lang="de-DE" sz="1400" dirty="0" smtClean="0"/>
          </a:p>
          <a:p>
            <a:r>
              <a:rPr lang="de-DE" sz="1400" dirty="0" smtClean="0"/>
              <a:t>[</a:t>
            </a:r>
            <a:r>
              <a:rPr lang="de-DE" sz="1400" dirty="0" smtClean="0"/>
              <a:t>Quelle: NASPRO, 2012]</a:t>
            </a:r>
            <a:endParaRPr lang="de-DE" sz="1400" dirty="0"/>
          </a:p>
        </p:txBody>
      </p:sp>
      <p:sp>
        <p:nvSpPr>
          <p:cNvPr id="5" name="Textfeld 4"/>
          <p:cNvSpPr txBox="1"/>
          <p:nvPr/>
        </p:nvSpPr>
        <p:spPr>
          <a:xfrm>
            <a:off x="214282" y="1142985"/>
            <a:ext cx="8715435" cy="1477328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de-DE" dirty="0" smtClean="0"/>
              <a:t> 70 </a:t>
            </a:r>
            <a:r>
              <a:rPr lang="de-DE" dirty="0" smtClean="0"/>
              <a:t>Prozent aller Suizide </a:t>
            </a:r>
            <a:r>
              <a:rPr lang="de-DE" dirty="0" smtClean="0"/>
              <a:t>erfolgen im </a:t>
            </a:r>
            <a:r>
              <a:rPr lang="de-DE" dirty="0" smtClean="0"/>
              <a:t>Rahmen einer depressiven </a:t>
            </a:r>
            <a:r>
              <a:rPr lang="de-DE" dirty="0" smtClean="0"/>
              <a:t>Erkrankung.</a:t>
            </a:r>
          </a:p>
          <a:p>
            <a:pPr>
              <a:buFont typeface="Arial" pitchFamily="34" charset="0"/>
              <a:buChar char="•"/>
            </a:pPr>
            <a:r>
              <a:rPr lang="de-DE" dirty="0" smtClean="0"/>
              <a:t> </a:t>
            </a:r>
            <a:r>
              <a:rPr lang="de-DE" dirty="0" smtClean="0"/>
              <a:t>Männer </a:t>
            </a:r>
            <a:r>
              <a:rPr lang="de-DE" dirty="0" err="1" smtClean="0"/>
              <a:t>suizidieren</a:t>
            </a:r>
            <a:r>
              <a:rPr lang="de-DE" dirty="0" smtClean="0"/>
              <a:t> sich dreimal so häufig wie Frauen, wobei Frauen öfter einen Suizidversuch </a:t>
            </a:r>
            <a:r>
              <a:rPr lang="de-DE" dirty="0" smtClean="0"/>
              <a:t>begehen.</a:t>
            </a:r>
          </a:p>
          <a:p>
            <a:pPr>
              <a:buFont typeface="Arial" pitchFamily="34" charset="0"/>
              <a:buChar char="•"/>
            </a:pPr>
            <a:r>
              <a:rPr lang="de-DE" dirty="0" smtClean="0"/>
              <a:t> Die erhöhte Suizidrate bei geringerer Suizidversuchsrate bei </a:t>
            </a:r>
            <a:r>
              <a:rPr lang="de-DE" dirty="0" smtClean="0"/>
              <a:t>Männern wird als sogenanntes</a:t>
            </a:r>
            <a:r>
              <a:rPr lang="de-DE" dirty="0" smtClean="0"/>
              <a:t> </a:t>
            </a:r>
            <a:r>
              <a:rPr lang="de-DE" b="1" i="1" dirty="0" smtClean="0">
                <a:solidFill>
                  <a:schemeClr val="accent3">
                    <a:lumMod val="50000"/>
                  </a:schemeClr>
                </a:solidFill>
              </a:rPr>
              <a:t>Gender Paradox</a:t>
            </a:r>
            <a:r>
              <a:rPr lang="de-DE" b="1" dirty="0" smtClean="0">
                <a:solidFill>
                  <a:schemeClr val="accent3">
                    <a:lumMod val="50000"/>
                  </a:schemeClr>
                </a:solidFill>
              </a:rPr>
              <a:t> </a:t>
            </a:r>
            <a:r>
              <a:rPr lang="de-DE" dirty="0" smtClean="0"/>
              <a:t>diskutiert</a:t>
            </a:r>
            <a:r>
              <a:rPr lang="de-DE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214282" y="285728"/>
            <a:ext cx="52864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u="sng" dirty="0" smtClean="0">
                <a:solidFill>
                  <a:schemeClr val="accent1"/>
                </a:solidFill>
              </a:rPr>
              <a:t>Risikofaktoren					</a:t>
            </a:r>
            <a:endParaRPr lang="de-DE" b="1" u="sng" dirty="0">
              <a:solidFill>
                <a:schemeClr val="accent1"/>
              </a:solidFill>
            </a:endParaRPr>
          </a:p>
        </p:txBody>
      </p:sp>
      <p:graphicFrame>
        <p:nvGraphicFramePr>
          <p:cNvPr id="3" name="Tabelle 2"/>
          <p:cNvGraphicFramePr>
            <a:graphicFrameLocks noGrp="1"/>
          </p:cNvGraphicFramePr>
          <p:nvPr/>
        </p:nvGraphicFramePr>
        <p:xfrm>
          <a:off x="642910" y="2343796"/>
          <a:ext cx="7786742" cy="2656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93371"/>
                <a:gridCol w="3893371"/>
              </a:tblGrid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Männer 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Frauen 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de-DE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Suizidale Handlungen in der Familie </a:t>
                      </a:r>
                      <a:r>
                        <a:rPr lang="de-DE" sz="1800" b="0" i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de-DE" sz="1800" b="0" i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F</a:t>
                      </a:r>
                      <a:r>
                        <a:rPr lang="de-DE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rüherer Drogenkonsum 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de-DE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Frühe Trennung der Eltern 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de-DE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Rauchen 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de-DE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8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Borderline</a:t>
                      </a:r>
                      <a:r>
                        <a:rPr lang="de-DE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-Persönlichkeitsstörung</a:t>
                      </a:r>
                    </a:p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de-DE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Eigene Suizidversuche </a:t>
                      </a:r>
                      <a:endParaRPr lang="de-DE" sz="1800" b="0" i="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de-DE" sz="1800" b="0" i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8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Hostilität</a:t>
                      </a:r>
                      <a:r>
                        <a:rPr lang="de-DE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de-DE" sz="1800" b="0" i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Subjektive depressive Symptome 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de-DE" sz="1800" b="0" i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Rauchen 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de-DE" sz="1800" b="0" i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8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Borderline</a:t>
                      </a:r>
                      <a:r>
                        <a:rPr lang="de-DE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-Persönlichkeitsstörung 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de-DE" sz="1800" b="0" i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Wenige eigene Gründe für das Weiterleben</a:t>
                      </a:r>
                    </a:p>
                    <a:p>
                      <a:endParaRPr lang="de-DE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feld 3"/>
          <p:cNvSpPr txBox="1"/>
          <p:nvPr/>
        </p:nvSpPr>
        <p:spPr>
          <a:xfrm>
            <a:off x="642910" y="5000636"/>
            <a:ext cx="792961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i="1" dirty="0" smtClean="0"/>
              <a:t>Tabelle 2. </a:t>
            </a:r>
            <a:r>
              <a:rPr lang="de-DE" sz="1400" dirty="0" smtClean="0"/>
              <a:t>(Weitere) Risikofaktoren </a:t>
            </a:r>
            <a:r>
              <a:rPr lang="de-DE" sz="1400" dirty="0" smtClean="0"/>
              <a:t>für einen Suizid bei Männern und Frauen. </a:t>
            </a:r>
            <a:endParaRPr lang="de-DE" sz="1400" dirty="0" smtClean="0"/>
          </a:p>
          <a:p>
            <a:r>
              <a:rPr lang="de-DE" sz="1200" dirty="0" smtClean="0"/>
              <a:t>[</a:t>
            </a:r>
            <a:r>
              <a:rPr lang="de-DE" sz="1200" dirty="0" smtClean="0"/>
              <a:t>Quelle: </a:t>
            </a:r>
            <a:r>
              <a:rPr lang="de-DE" sz="1200" dirty="0" err="1" smtClean="0"/>
              <a:t>Oquendo</a:t>
            </a:r>
            <a:r>
              <a:rPr lang="de-DE" sz="1200" dirty="0" smtClean="0"/>
              <a:t> et al. (2007)]</a:t>
            </a:r>
            <a:endParaRPr lang="de-DE" sz="1200" dirty="0"/>
          </a:p>
        </p:txBody>
      </p:sp>
      <p:sp>
        <p:nvSpPr>
          <p:cNvPr id="5" name="Textfeld 4"/>
          <p:cNvSpPr txBox="1"/>
          <p:nvPr/>
        </p:nvSpPr>
        <p:spPr>
          <a:xfrm>
            <a:off x="500034" y="1000108"/>
            <a:ext cx="8143932" cy="1077218"/>
          </a:xfrm>
          <a:prstGeom prst="rect">
            <a:avLst/>
          </a:prstGeom>
          <a:noFill/>
          <a:ln w="19050"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r>
              <a:rPr lang="de-DE" sz="1600" dirty="0" smtClean="0"/>
              <a:t>Der größte Risikofaktor für einen Suizid ist eine psychische Erkrankung. Vor allem </a:t>
            </a:r>
            <a:r>
              <a:rPr lang="de-DE" sz="1600" b="1" dirty="0" smtClean="0">
                <a:solidFill>
                  <a:schemeClr val="accent3">
                    <a:lumMod val="50000"/>
                  </a:schemeClr>
                </a:solidFill>
              </a:rPr>
              <a:t>Depression</a:t>
            </a:r>
            <a:r>
              <a:rPr lang="de-DE" sz="1600" dirty="0" smtClean="0"/>
              <a:t>, </a:t>
            </a:r>
            <a:r>
              <a:rPr lang="de-DE" sz="1600" dirty="0" smtClean="0"/>
              <a:t>aber auch </a:t>
            </a:r>
            <a:r>
              <a:rPr lang="de-DE" sz="1600" b="1" dirty="0" smtClean="0">
                <a:solidFill>
                  <a:schemeClr val="accent3">
                    <a:lumMod val="50000"/>
                  </a:schemeClr>
                </a:solidFill>
              </a:rPr>
              <a:t>schizophrene</a:t>
            </a:r>
            <a:r>
              <a:rPr lang="de-DE" sz="1600" dirty="0" smtClean="0"/>
              <a:t> oder </a:t>
            </a:r>
            <a:r>
              <a:rPr lang="de-DE" sz="1600" b="1" dirty="0" smtClean="0">
                <a:solidFill>
                  <a:schemeClr val="accent3">
                    <a:lumMod val="50000"/>
                  </a:schemeClr>
                </a:solidFill>
              </a:rPr>
              <a:t>Suchterkrankungen</a:t>
            </a:r>
            <a:r>
              <a:rPr lang="de-DE" sz="1600" dirty="0" smtClean="0"/>
              <a:t> erhöhen das Risiko eines Suizides enorm. Dabei werden 90 Prozent aller Suizide mit einer psychischen Erkrankung </a:t>
            </a:r>
            <a:r>
              <a:rPr lang="de-DE" sz="1600" dirty="0" smtClean="0"/>
              <a:t>assoziiert.</a:t>
            </a:r>
            <a:endParaRPr lang="de-DE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142844" y="214290"/>
            <a:ext cx="6357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u="sng" dirty="0" smtClean="0">
                <a:solidFill>
                  <a:schemeClr val="accent1"/>
                </a:solidFill>
              </a:rPr>
              <a:t>Ausblick						</a:t>
            </a:r>
            <a:endParaRPr lang="de-DE" u="sng" dirty="0">
              <a:solidFill>
                <a:schemeClr val="accent1"/>
              </a:solidFill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285720" y="1071546"/>
            <a:ext cx="8572560" cy="415498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de-DE" b="1" dirty="0" smtClean="0">
                <a:solidFill>
                  <a:schemeClr val="accent3">
                    <a:lumMod val="50000"/>
                  </a:schemeClr>
                </a:solidFill>
              </a:rPr>
              <a:t>1. </a:t>
            </a:r>
            <a:r>
              <a:rPr lang="de-DE" dirty="0" smtClean="0"/>
              <a:t>Einer der größten Risikofaktoren ist </a:t>
            </a:r>
            <a:r>
              <a:rPr lang="de-DE" dirty="0" smtClean="0"/>
              <a:t>das </a:t>
            </a:r>
            <a:r>
              <a:rPr lang="de-DE" dirty="0" smtClean="0"/>
              <a:t>Vorhandensein einer</a:t>
            </a:r>
            <a:r>
              <a:rPr lang="de-DE" dirty="0" smtClean="0"/>
              <a:t> </a:t>
            </a:r>
            <a:r>
              <a:rPr lang="de-DE" dirty="0" smtClean="0"/>
              <a:t>Depression.</a:t>
            </a:r>
          </a:p>
          <a:p>
            <a:r>
              <a:rPr lang="de-DE" dirty="0" smtClean="0"/>
              <a:t>Gegenwärtig </a:t>
            </a:r>
            <a:r>
              <a:rPr lang="de-DE" dirty="0" smtClean="0"/>
              <a:t>besteht noch immer </a:t>
            </a:r>
            <a:r>
              <a:rPr lang="de-DE" dirty="0" smtClean="0"/>
              <a:t>eine gesellschaftliche</a:t>
            </a:r>
            <a:r>
              <a:rPr lang="de-DE" dirty="0" smtClean="0"/>
              <a:t> </a:t>
            </a:r>
            <a:r>
              <a:rPr lang="de-DE" b="1" i="1" dirty="0" smtClean="0">
                <a:solidFill>
                  <a:schemeClr val="accent3">
                    <a:lumMod val="50000"/>
                  </a:schemeClr>
                </a:solidFill>
              </a:rPr>
              <a:t>Depressionsblindheit</a:t>
            </a:r>
            <a:r>
              <a:rPr lang="de-DE" dirty="0" smtClean="0"/>
              <a:t> bei Männern und damit </a:t>
            </a:r>
            <a:r>
              <a:rPr lang="de-DE" dirty="0" smtClean="0"/>
              <a:t>eine </a:t>
            </a:r>
            <a:r>
              <a:rPr lang="de-DE" dirty="0" smtClean="0"/>
              <a:t>deutliche Unterdiagnostizierung. </a:t>
            </a:r>
            <a:endParaRPr lang="de-DE" dirty="0" smtClean="0"/>
          </a:p>
          <a:p>
            <a:endParaRPr lang="de-DE" dirty="0" smtClean="0">
              <a:sym typeface="Wingdings" pitchFamily="2" charset="2"/>
            </a:endParaRPr>
          </a:p>
          <a:p>
            <a:r>
              <a:rPr lang="de-DE" b="1" dirty="0" smtClean="0">
                <a:solidFill>
                  <a:schemeClr val="accent3">
                    <a:lumMod val="50000"/>
                  </a:schemeClr>
                </a:solidFill>
                <a:sym typeface="Wingdings" pitchFamily="2" charset="2"/>
              </a:rPr>
              <a:t> </a:t>
            </a:r>
            <a:r>
              <a:rPr lang="de-DE" dirty="0" smtClean="0"/>
              <a:t>Deshalb: fundierte </a:t>
            </a:r>
            <a:r>
              <a:rPr lang="de-DE" dirty="0" smtClean="0"/>
              <a:t>Kenntnisse von Geschlechterunterschieden in der Phänomenologie von </a:t>
            </a:r>
            <a:r>
              <a:rPr lang="de-DE" dirty="0" smtClean="0"/>
              <a:t>Depressionen sind notwendig.</a:t>
            </a:r>
          </a:p>
          <a:p>
            <a:pPr>
              <a:buFont typeface="Wingdings"/>
              <a:buChar char="à"/>
            </a:pPr>
            <a:endParaRPr lang="de-DE" dirty="0" smtClean="0"/>
          </a:p>
          <a:p>
            <a:pPr>
              <a:buFont typeface="Wingdings"/>
              <a:buChar char="à"/>
            </a:pPr>
            <a:endParaRPr lang="de-DE" dirty="0" smtClean="0"/>
          </a:p>
          <a:p>
            <a:r>
              <a:rPr lang="de-DE" b="1" dirty="0" smtClean="0">
                <a:solidFill>
                  <a:schemeClr val="accent3">
                    <a:lumMod val="50000"/>
                  </a:schemeClr>
                </a:solidFill>
              </a:rPr>
              <a:t>2. </a:t>
            </a:r>
            <a:r>
              <a:rPr lang="de-DE" dirty="0" smtClean="0"/>
              <a:t>Geschlechtersensible </a:t>
            </a:r>
            <a:r>
              <a:rPr lang="de-DE" dirty="0" smtClean="0"/>
              <a:t>Suizidpräventionen sind </a:t>
            </a:r>
            <a:r>
              <a:rPr lang="de-DE" dirty="0" smtClean="0"/>
              <a:t>selten. </a:t>
            </a:r>
            <a:r>
              <a:rPr lang="de-DE" dirty="0" smtClean="0"/>
              <a:t>Ein Zugang für präventive Maßnahmen bei Männern könnten Präventionsprogramme am Arbeitsplatz </a:t>
            </a:r>
            <a:r>
              <a:rPr lang="de-DE" dirty="0" smtClean="0"/>
              <a:t>sein.</a:t>
            </a:r>
            <a:endParaRPr lang="de-DE" baseline="30000" dirty="0" smtClean="0"/>
          </a:p>
          <a:p>
            <a:endParaRPr lang="de-DE" baseline="30000" dirty="0" smtClean="0"/>
          </a:p>
          <a:p>
            <a:r>
              <a:rPr lang="de-DE" b="1" dirty="0" smtClean="0">
                <a:solidFill>
                  <a:schemeClr val="accent3">
                    <a:lumMod val="50000"/>
                  </a:schemeClr>
                </a:solidFill>
              </a:rPr>
              <a:t>3. </a:t>
            </a:r>
            <a:r>
              <a:rPr lang="de-DE" dirty="0" smtClean="0"/>
              <a:t>Generelles Umdenken von Geschlechterrollen ist nötig</a:t>
            </a:r>
            <a:r>
              <a:rPr lang="de-DE" dirty="0" smtClean="0"/>
              <a:t>, </a:t>
            </a:r>
            <a:r>
              <a:rPr lang="de-DE" dirty="0" smtClean="0"/>
              <a:t>um (u. a.) die </a:t>
            </a:r>
            <a:r>
              <a:rPr lang="de-DE" dirty="0" smtClean="0"/>
              <a:t>Akzeptanz psychischer Krankheiten bei Männern zu fördern und das Hilfesuchverhalten zu erhöhen.</a:t>
            </a:r>
            <a:endParaRPr lang="de-DE" dirty="0" smtClean="0"/>
          </a:p>
          <a:p>
            <a:pPr>
              <a:buFont typeface="Wingdings"/>
              <a:buChar char="à"/>
            </a:pPr>
            <a:endParaRPr lang="de-DE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214282" y="242808"/>
            <a:ext cx="70009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u="sng" dirty="0" smtClean="0">
                <a:solidFill>
                  <a:schemeClr val="accent1"/>
                </a:solidFill>
              </a:rPr>
              <a:t>Literatur					</a:t>
            </a:r>
            <a:endParaRPr lang="de-DE" sz="2000" b="1" u="sng" dirty="0">
              <a:solidFill>
                <a:schemeClr val="accent1"/>
              </a:solidFill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214282" y="1000109"/>
            <a:ext cx="871543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err="1" smtClean="0"/>
              <a:t>Gößwald</a:t>
            </a:r>
            <a:r>
              <a:rPr lang="de-DE" sz="1600" dirty="0" smtClean="0"/>
              <a:t> A, Lange M, </a:t>
            </a:r>
            <a:r>
              <a:rPr lang="de-DE" sz="1600" dirty="0" err="1" smtClean="0"/>
              <a:t>Kamtsiuris</a:t>
            </a:r>
            <a:r>
              <a:rPr lang="de-DE" sz="1600" dirty="0" smtClean="0"/>
              <a:t> P, Kurth B. DEGS: Studie zur Gesundheit Erwachsener in 	Deutschland. </a:t>
            </a:r>
            <a:r>
              <a:rPr lang="de-DE" sz="1600" dirty="0" err="1" smtClean="0"/>
              <a:t>Bundesgesundheitsbl</a:t>
            </a:r>
            <a:r>
              <a:rPr lang="de-DE" sz="1600" dirty="0" smtClean="0"/>
              <a:t>. 2012; 55(6-7):775–80.</a:t>
            </a:r>
          </a:p>
          <a:p>
            <a:r>
              <a:rPr lang="en-US" sz="1600" dirty="0" err="1" smtClean="0"/>
              <a:t>Gullestrup</a:t>
            </a:r>
            <a:r>
              <a:rPr lang="en-US" sz="1600" dirty="0" smtClean="0"/>
              <a:t>, J., </a:t>
            </a:r>
            <a:r>
              <a:rPr lang="en-US" sz="1600" dirty="0" err="1" smtClean="0"/>
              <a:t>Lequertier</a:t>
            </a:r>
            <a:r>
              <a:rPr lang="en-US" sz="1600" dirty="0" smtClean="0"/>
              <a:t>, B., &amp; Martin, G. (2011). MATES in construction: impact of a </a:t>
            </a:r>
            <a:r>
              <a:rPr lang="en-US" sz="1600" dirty="0" smtClean="0"/>
              <a:t>	multimodal</a:t>
            </a:r>
            <a:r>
              <a:rPr lang="en-US" sz="1600" dirty="0" smtClean="0"/>
              <a:t>, community-based program for suicide prevention in the construction industry. </a:t>
            </a:r>
            <a:r>
              <a:rPr lang="en-US" sz="1600" dirty="0" smtClean="0"/>
              <a:t>	International </a:t>
            </a:r>
            <a:r>
              <a:rPr lang="en-US" sz="1600" dirty="0" smtClean="0"/>
              <a:t>journal of environmental research and public health, 8(11), 4180–4196. </a:t>
            </a:r>
            <a:r>
              <a:rPr lang="en-US" sz="1600" dirty="0" smtClean="0"/>
              <a:t>	doi:10.3390/ijerph8114180</a:t>
            </a:r>
            <a:endParaRPr lang="de-DE" sz="1600" dirty="0" smtClean="0"/>
          </a:p>
          <a:p>
            <a:r>
              <a:rPr lang="de-DE" sz="1600" dirty="0" smtClean="0"/>
              <a:t>NASPRO. (2012). Nationales Suizidpräventionsprogramm für Deutschland. Suizide in 	Deutschland 2012: Suizidzahlen und -raten 1990-2012 in Deutschland.</a:t>
            </a:r>
          </a:p>
          <a:p>
            <a:r>
              <a:rPr lang="de-DE" sz="1600" dirty="0" err="1" smtClean="0"/>
              <a:t>Oquendo</a:t>
            </a:r>
            <a:r>
              <a:rPr lang="de-DE" sz="1600" dirty="0" smtClean="0"/>
              <a:t>, M. A., </a:t>
            </a:r>
            <a:r>
              <a:rPr lang="de-DE" sz="1600" dirty="0" err="1" smtClean="0"/>
              <a:t>Bongiovi</a:t>
            </a:r>
            <a:r>
              <a:rPr lang="de-DE" sz="1600" dirty="0" smtClean="0"/>
              <a:t>-Garcia, M. E., </a:t>
            </a:r>
            <a:r>
              <a:rPr lang="de-DE" sz="1600" dirty="0" err="1" smtClean="0"/>
              <a:t>Galfalvy</a:t>
            </a:r>
            <a:r>
              <a:rPr lang="de-DE" sz="1600" dirty="0" smtClean="0"/>
              <a:t>, H., Goldberg, P. H., </a:t>
            </a:r>
            <a:r>
              <a:rPr lang="de-DE" sz="1600" dirty="0" err="1" smtClean="0"/>
              <a:t>Grunebaum</a:t>
            </a:r>
            <a:r>
              <a:rPr lang="de-DE" sz="1600" dirty="0" smtClean="0"/>
              <a:t>, M. F., </a:t>
            </a:r>
            <a:r>
              <a:rPr lang="de-DE" sz="1600" dirty="0" smtClean="0"/>
              <a:t>	Burke</a:t>
            </a:r>
            <a:r>
              <a:rPr lang="de-DE" sz="1600" dirty="0" smtClean="0"/>
              <a:t>, A. K., &amp; J John Mann, M. D. (2007). Sex </a:t>
            </a:r>
            <a:r>
              <a:rPr lang="de-DE" sz="1600" dirty="0" err="1" smtClean="0"/>
              <a:t>differences</a:t>
            </a:r>
            <a:r>
              <a:rPr lang="de-DE" sz="1600" dirty="0" smtClean="0"/>
              <a:t> in </a:t>
            </a:r>
            <a:r>
              <a:rPr lang="de-DE" sz="1600" dirty="0" err="1" smtClean="0"/>
              <a:t>clinical</a:t>
            </a:r>
            <a:r>
              <a:rPr lang="de-DE" sz="1600" dirty="0" smtClean="0"/>
              <a:t> </a:t>
            </a:r>
            <a:r>
              <a:rPr lang="de-DE" sz="1600" dirty="0" err="1" smtClean="0"/>
              <a:t>predictors</a:t>
            </a:r>
            <a:r>
              <a:rPr lang="de-DE" sz="1600" dirty="0" smtClean="0"/>
              <a:t> </a:t>
            </a:r>
            <a:r>
              <a:rPr lang="de-DE" sz="1600" dirty="0" err="1" smtClean="0"/>
              <a:t>of</a:t>
            </a:r>
            <a:r>
              <a:rPr lang="de-DE" sz="1600" smtClean="0"/>
              <a:t> </a:t>
            </a:r>
            <a:r>
              <a:rPr lang="de-DE" sz="1600" smtClean="0"/>
              <a:t>	suicidal</a:t>
            </a:r>
            <a:r>
              <a:rPr lang="de-DE" sz="1600" dirty="0" smtClean="0"/>
              <a:t> </a:t>
            </a:r>
            <a:r>
              <a:rPr lang="de-DE" sz="1600" dirty="0" err="1" smtClean="0"/>
              <a:t>acts</a:t>
            </a:r>
            <a:r>
              <a:rPr lang="de-DE" sz="1600" dirty="0" smtClean="0"/>
              <a:t> after </a:t>
            </a:r>
            <a:r>
              <a:rPr lang="de-DE" sz="1600" dirty="0" err="1" smtClean="0"/>
              <a:t>major</a:t>
            </a:r>
            <a:r>
              <a:rPr lang="de-DE" sz="1600" dirty="0" smtClean="0"/>
              <a:t> </a:t>
            </a:r>
            <a:r>
              <a:rPr lang="de-DE" sz="1600" dirty="0" err="1" smtClean="0"/>
              <a:t>depression</a:t>
            </a:r>
            <a:r>
              <a:rPr lang="de-DE" sz="1600" dirty="0" smtClean="0"/>
              <a:t>: a </a:t>
            </a:r>
            <a:r>
              <a:rPr lang="de-DE" sz="1600" dirty="0" err="1" smtClean="0"/>
              <a:t>prospective</a:t>
            </a:r>
            <a:r>
              <a:rPr lang="de-DE" sz="1600" dirty="0" smtClean="0"/>
              <a:t> </a:t>
            </a:r>
            <a:r>
              <a:rPr lang="de-DE" sz="1600" dirty="0" err="1" smtClean="0"/>
              <a:t>study</a:t>
            </a:r>
            <a:r>
              <a:rPr lang="de-DE" sz="1600" dirty="0" smtClean="0"/>
              <a:t>. American Journal </a:t>
            </a:r>
            <a:r>
              <a:rPr lang="de-DE" sz="1600" dirty="0" err="1" smtClean="0"/>
              <a:t>of</a:t>
            </a:r>
            <a:r>
              <a:rPr lang="de-DE" sz="1600" dirty="0" smtClean="0"/>
              <a:t> </a:t>
            </a:r>
            <a:r>
              <a:rPr lang="de-DE" sz="1600" dirty="0" err="1" smtClean="0"/>
              <a:t>Psychiatry</a:t>
            </a:r>
            <a:r>
              <a:rPr lang="de-DE" sz="1600" dirty="0" smtClean="0"/>
              <a:t>.</a:t>
            </a:r>
          </a:p>
          <a:p>
            <a:r>
              <a:rPr lang="de-DE" sz="1600" dirty="0" err="1" smtClean="0"/>
              <a:t>Wahlbeck</a:t>
            </a:r>
            <a:r>
              <a:rPr lang="de-DE" sz="1600" dirty="0" smtClean="0"/>
              <a:t> K. &amp; Mäkinen M. (Eds). (2008). </a:t>
            </a:r>
            <a:r>
              <a:rPr lang="de-DE" sz="1600" dirty="0" err="1" smtClean="0"/>
              <a:t>Prevention</a:t>
            </a:r>
            <a:r>
              <a:rPr lang="de-DE" sz="1600" dirty="0" smtClean="0"/>
              <a:t> </a:t>
            </a:r>
            <a:r>
              <a:rPr lang="de-DE" sz="1600" dirty="0" err="1" smtClean="0"/>
              <a:t>of</a:t>
            </a:r>
            <a:r>
              <a:rPr lang="de-DE" sz="1600" dirty="0" smtClean="0"/>
              <a:t> </a:t>
            </a:r>
            <a:r>
              <a:rPr lang="de-DE" sz="1600" dirty="0" err="1" smtClean="0"/>
              <a:t>depression</a:t>
            </a:r>
            <a:r>
              <a:rPr lang="de-DE" sz="1600" dirty="0" smtClean="0"/>
              <a:t> </a:t>
            </a:r>
            <a:r>
              <a:rPr lang="de-DE" sz="1600" dirty="0" err="1" smtClean="0"/>
              <a:t>and</a:t>
            </a:r>
            <a:r>
              <a:rPr lang="de-DE" sz="1600" dirty="0" smtClean="0"/>
              <a:t> </a:t>
            </a:r>
            <a:r>
              <a:rPr lang="de-DE" sz="1600" dirty="0" err="1" smtClean="0"/>
              <a:t>suicide</a:t>
            </a:r>
            <a:r>
              <a:rPr lang="de-DE" sz="1600" dirty="0" smtClean="0"/>
              <a:t>. Consensus </a:t>
            </a:r>
            <a:r>
              <a:rPr lang="de-DE" sz="1600" dirty="0" smtClean="0"/>
              <a:t>	</a:t>
            </a:r>
            <a:r>
              <a:rPr lang="de-DE" sz="1600" dirty="0" err="1" smtClean="0"/>
              <a:t>paper</a:t>
            </a:r>
            <a:r>
              <a:rPr lang="de-DE" sz="1600" dirty="0" smtClean="0"/>
              <a:t>. Luxembourg: European Communities.</a:t>
            </a:r>
            <a:endParaRPr lang="de-DE" sz="1600" dirty="0" smtClean="0"/>
          </a:p>
          <a:p>
            <a:r>
              <a:rPr lang="de-DE" sz="1600" dirty="0" err="1" smtClean="0"/>
              <a:t>Wolfersdorf</a:t>
            </a:r>
            <a:r>
              <a:rPr lang="de-DE" sz="1600" dirty="0" smtClean="0"/>
              <a:t>, M., &amp; </a:t>
            </a:r>
            <a:r>
              <a:rPr lang="de-DE" sz="1600" dirty="0" err="1" smtClean="0"/>
              <a:t>Plöderl</a:t>
            </a:r>
            <a:r>
              <a:rPr lang="de-DE" sz="1600" dirty="0" smtClean="0"/>
              <a:t>, M. (2016). Geschlechterunterschiede bei Suizid und Suizidalität. In </a:t>
            </a:r>
            <a:r>
              <a:rPr lang="de-DE" sz="1600" dirty="0" smtClean="0"/>
              <a:t>	P</a:t>
            </a:r>
            <a:r>
              <a:rPr lang="de-DE" sz="1600" dirty="0" smtClean="0"/>
              <a:t>. </a:t>
            </a:r>
            <a:r>
              <a:rPr lang="de-DE" sz="1600" dirty="0" err="1" smtClean="0"/>
              <a:t>Kolip</a:t>
            </a:r>
            <a:r>
              <a:rPr lang="de-DE" sz="1600" dirty="0" smtClean="0"/>
              <a:t> &amp; K. Hurrelmann (Eds.), Programmbereich Gesundheit. Handbuch Geschlecht </a:t>
            </a:r>
            <a:r>
              <a:rPr lang="de-DE" sz="1600" dirty="0" smtClean="0"/>
              <a:t>	und </a:t>
            </a:r>
            <a:r>
              <a:rPr lang="de-DE" sz="1600" dirty="0" smtClean="0"/>
              <a:t>Gesundheit. Männer und Frauen im Vergleich (2nd </a:t>
            </a:r>
            <a:r>
              <a:rPr lang="de-DE" sz="1600" dirty="0" err="1" smtClean="0"/>
              <a:t>ed</a:t>
            </a:r>
            <a:r>
              <a:rPr lang="de-DE" sz="1600" dirty="0" smtClean="0"/>
              <a:t>.). Bern: </a:t>
            </a:r>
            <a:r>
              <a:rPr lang="de-DE" sz="1600" dirty="0" err="1" smtClean="0"/>
              <a:t>Hogrefe</a:t>
            </a:r>
            <a:r>
              <a:rPr lang="de-DE" sz="1600" dirty="0" smtClean="0"/>
              <a:t>.</a:t>
            </a:r>
          </a:p>
          <a:p>
            <a:r>
              <a:rPr lang="de-DE" sz="1600" dirty="0" err="1" smtClean="0"/>
              <a:t>Wolfersdorf</a:t>
            </a:r>
            <a:r>
              <a:rPr lang="de-DE" sz="1600" dirty="0" smtClean="0"/>
              <a:t>, M. (2009). Männersuizid: Warum sich "erfolgreiche" Männer umbringen - </a:t>
            </a:r>
            <a:r>
              <a:rPr lang="de-DE" sz="1600" dirty="0" smtClean="0"/>
              <a:t>	Gedanken </a:t>
            </a:r>
            <a:r>
              <a:rPr lang="de-DE" sz="1600" dirty="0" smtClean="0"/>
              <a:t>zur Psychodynamik. Blickpunkt der Mann, (7), 38–41</a:t>
            </a:r>
            <a:r>
              <a:rPr lang="de-DE" sz="1600" dirty="0" smtClean="0"/>
              <a:t>.</a:t>
            </a:r>
            <a:endParaRPr lang="de-DE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ChangeArrowheads="1"/>
          </p:cNvSpPr>
          <p:nvPr/>
        </p:nvSpPr>
        <p:spPr bwMode="auto">
          <a:xfrm>
            <a:off x="2411413" y="1700213"/>
            <a:ext cx="4643437" cy="630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de-DE" altLang="de-DE" sz="4000" b="1" dirty="0" smtClean="0">
                <a:solidFill>
                  <a:srgbClr val="3366CC"/>
                </a:solidFill>
              </a:rPr>
              <a:t>Dank</a:t>
            </a:r>
            <a:endParaRPr lang="de-DE" altLang="de-DE" sz="4000" b="1" dirty="0">
              <a:solidFill>
                <a:srgbClr val="3366CC"/>
              </a:solidFill>
            </a:endParaRPr>
          </a:p>
        </p:txBody>
      </p:sp>
      <p:sp>
        <p:nvSpPr>
          <p:cNvPr id="4099" name="Text Box 5"/>
          <p:cNvSpPr txBox="1">
            <a:spLocks noChangeArrowheads="1"/>
          </p:cNvSpPr>
          <p:nvPr/>
        </p:nvSpPr>
        <p:spPr bwMode="auto">
          <a:xfrm>
            <a:off x="785786" y="2571744"/>
            <a:ext cx="8015287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40000"/>
              </a:spcBef>
            </a:pPr>
            <a:r>
              <a:rPr lang="de-DE" altLang="de-DE" b="1" dirty="0"/>
              <a:t>Dieses Vorhaben wird aus Mitteln des Bundesministeriums für Bildung </a:t>
            </a:r>
            <a:br>
              <a:rPr lang="de-DE" altLang="de-DE" b="1" dirty="0"/>
            </a:br>
            <a:r>
              <a:rPr lang="de-DE" altLang="de-DE" b="1" dirty="0"/>
              <a:t>und Forschung unter dem Förderkennzeichen </a:t>
            </a:r>
            <a:r>
              <a:rPr lang="de-DE" altLang="de-DE" b="1" dirty="0" smtClean="0"/>
              <a:t>01FP1506 </a:t>
            </a:r>
            <a:r>
              <a:rPr lang="de-DE" altLang="de-DE" b="1" dirty="0"/>
              <a:t>gefördert.</a:t>
            </a:r>
          </a:p>
          <a:p>
            <a:pPr eaLnBrk="1" hangingPunct="1"/>
            <a:r>
              <a:rPr lang="de-DE" altLang="de-DE" b="1" dirty="0"/>
              <a:t>Die Verantwortung für den Inhalt dieser Veröffentlichung liegt bei den</a:t>
            </a:r>
          </a:p>
          <a:p>
            <a:pPr eaLnBrk="1" hangingPunct="1"/>
            <a:r>
              <a:rPr lang="de-DE" altLang="de-DE" b="1" dirty="0"/>
              <a:t>Autor/-innen.</a:t>
            </a:r>
            <a:endParaRPr lang="de-DE" altLang="de-DE" dirty="0"/>
          </a:p>
        </p:txBody>
      </p:sp>
      <p:pic>
        <p:nvPicPr>
          <p:cNvPr id="4100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0"/>
            <a:ext cx="3708400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185</Words>
  <Application>Microsoft Office PowerPoint</Application>
  <PresentationFormat>Bildschirmpräsentation (4:3)</PresentationFormat>
  <Paragraphs>64</Paragraphs>
  <Slides>7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8" baseType="lpstr">
      <vt:lpstr>Office-Design</vt:lpstr>
      <vt:lpstr>Folie 1</vt:lpstr>
      <vt:lpstr>Folie 2</vt:lpstr>
      <vt:lpstr>Folie 3</vt:lpstr>
      <vt:lpstr>Folie 4</vt:lpstr>
      <vt:lpstr>Folie 5</vt:lpstr>
      <vt:lpstr>Folie 6</vt:lpstr>
      <vt:lpstr>Folie 7</vt:lpstr>
    </vt:vector>
  </TitlesOfParts>
  <Company>weskom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Reiner Kombuechen</dc:creator>
  <cp:lastModifiedBy>Julia Schreitmüller</cp:lastModifiedBy>
  <cp:revision>106</cp:revision>
  <dcterms:created xsi:type="dcterms:W3CDTF">2011-07-11T11:26:13Z</dcterms:created>
  <dcterms:modified xsi:type="dcterms:W3CDTF">2016-08-18T12:06:14Z</dcterms:modified>
</cp:coreProperties>
</file>