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66" r:id="rId3"/>
    <p:sldId id="271" r:id="rId4"/>
    <p:sldId id="272" r:id="rId5"/>
    <p:sldId id="273" r:id="rId6"/>
    <p:sldId id="274" r:id="rId7"/>
    <p:sldId id="270" r:id="rId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41" autoAdjust="0"/>
    <p:restoredTop sz="96985" autoAdjust="0"/>
  </p:normalViewPr>
  <p:slideViewPr>
    <p:cSldViewPr snapToObjects="1">
      <p:cViewPr>
        <p:scale>
          <a:sx n="70" d="100"/>
          <a:sy n="70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28.06.2016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28.06.2016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>Entwicklung einer offenen Austauschplattform "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GenderMed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-Wiki</a:t>
            </a:r>
            <a:r>
              <a:rPr lang="de-DE" altLang="de-DE" sz="2400" b="1" dirty="0">
                <a:solidFill>
                  <a:schemeClr val="tx2"/>
                </a:solidFill>
              </a:rPr>
              <a:t>"</a:t>
            </a: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4285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A</a:t>
            </a:r>
            <a:r>
              <a:rPr lang="de-DE" sz="2400" b="1" dirty="0" smtClean="0">
                <a:solidFill>
                  <a:schemeClr val="tx2"/>
                </a:solidFill>
              </a:rPr>
              <a:t>ufmerksamkeitsdefizit-</a:t>
            </a:r>
            <a:r>
              <a:rPr lang="de-DE" sz="2400" b="1" dirty="0" smtClean="0">
                <a:solidFill>
                  <a:schemeClr val="tx2"/>
                </a:solidFill>
              </a:rPr>
              <a:t>/Hyperaktivitätsstörung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85852" y="1357298"/>
            <a:ext cx="59293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Symptome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Diagnostik</a:t>
            </a:r>
            <a:endParaRPr lang="de-DE" sz="2000" b="1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  <a:endParaRPr lang="de-DE" sz="2000" b="1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17137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3" name="Grafik 2" descr="ADHS_Prävalen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37157"/>
            <a:ext cx="6053853" cy="37920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6357950" y="1127170"/>
            <a:ext cx="2643206" cy="301621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4.8 % der Kinder/Jugendlichen </a:t>
            </a:r>
            <a:r>
              <a:rPr lang="de-DE" dirty="0" smtClean="0"/>
              <a:t>in Deutschland </a:t>
            </a:r>
            <a:r>
              <a:rPr lang="de-DE" dirty="0" smtClean="0"/>
              <a:t>haben eine diagnostizierte ADHS 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Davon sind </a:t>
            </a:r>
            <a:r>
              <a:rPr lang="de-DE" dirty="0" smtClean="0"/>
              <a:t>7.9 % Jungen &amp; nur 1.8 % Mädchen! </a:t>
            </a:r>
          </a:p>
          <a:p>
            <a:endParaRPr lang="de-DE" sz="1400" dirty="0" smtClean="0"/>
          </a:p>
          <a:p>
            <a:r>
              <a:rPr lang="de-DE" sz="1400" dirty="0" smtClean="0"/>
              <a:t>(</a:t>
            </a:r>
            <a:r>
              <a:rPr lang="de-DE" sz="1400" dirty="0" err="1" smtClean="0"/>
              <a:t>KiGGS</a:t>
            </a:r>
            <a:r>
              <a:rPr lang="de-DE" sz="1400" dirty="0" smtClean="0"/>
              <a:t>, 2007)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42843" y="4915927"/>
            <a:ext cx="605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Prävalenz diagnostizierter ADHS in verschiedenen Alterskohorten </a:t>
            </a:r>
            <a:r>
              <a:rPr lang="de-DE" sz="1400" dirty="0" smtClean="0"/>
              <a:t>(Jungen &amp; Mädchen)</a:t>
            </a:r>
            <a:r>
              <a:rPr lang="de-DE" dirty="0" smtClean="0"/>
              <a:t> </a:t>
            </a:r>
            <a:r>
              <a:rPr lang="de-DE" dirty="0" smtClean="0"/>
              <a:t>		      </a:t>
            </a:r>
            <a:r>
              <a:rPr lang="de-DE" sz="1200" dirty="0" smtClean="0"/>
              <a:t>[</a:t>
            </a:r>
            <a:r>
              <a:rPr lang="de-DE" sz="1200" dirty="0" smtClean="0"/>
              <a:t>Quelle: </a:t>
            </a:r>
            <a:r>
              <a:rPr lang="de-DE" sz="1200" dirty="0" err="1" smtClean="0"/>
              <a:t>GenderMed</a:t>
            </a:r>
            <a:r>
              <a:rPr lang="de-DE" sz="1200" dirty="0" smtClean="0"/>
              <a:t>-Wiki, nach Schlack et al. (2007)]</a:t>
            </a:r>
            <a:endParaRPr lang="de-DE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85720" y="1071546"/>
          <a:ext cx="857256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299"/>
                <a:gridCol w="4250261"/>
              </a:tblGrid>
              <a:tr h="3255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Jungen</a:t>
                      </a:r>
                      <a:r>
                        <a:rPr lang="de-DE" baseline="0" dirty="0" smtClean="0"/>
                        <a:t> &gt; Mädchen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Mädchen &gt;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Jungen </a:t>
                      </a:r>
                      <a:endParaRPr lang="de-DE" dirty="0"/>
                    </a:p>
                  </a:txBody>
                  <a:tcPr/>
                </a:tc>
              </a:tr>
              <a:tr h="18175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Hyperaktivität/Impulsivität: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Betroffene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Jungen zeigen im Vergleich zu Mädchen eine deutlich stärkere hyperaktiv-impulsive Symptomatik.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Aufmerksamkeitsdefizit: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Betroffene Mädchen zeigen eher Aufmerksamkeitsschwierigkeiten als impulsive Verhaltensweisen.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28596" y="3643314"/>
            <a:ext cx="8286808" cy="175432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H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oher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Stellenwert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von hyperaktiv-impulsiven Symptomen (vergleiche ICD-10)</a:t>
            </a:r>
            <a:endParaRPr lang="de-DE" dirty="0" smtClean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Oppositionelles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&amp; aggressives Verhalten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deutlich auffälliger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als Unaufmerksamkeit (z. B. im Schulalltag) </a:t>
            </a:r>
            <a:endParaRPr lang="de-DE" dirty="0" smtClean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accent3"/>
                </a:solidFill>
                <a:latin typeface="+mn-lt"/>
                <a:sym typeface="Wingdings" pitchFamily="2" charset="2"/>
              </a:rPr>
              <a:t>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 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M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eist frühzeitigere Diagnose/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B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ehandlung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von Jungen im Vergleich zu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Mädchen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accent3"/>
                </a:solidFill>
                <a:latin typeface="+mn-lt"/>
                <a:sym typeface="Wingdings" pitchFamily="2" charset="2"/>
              </a:rPr>
              <a:t>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 </a:t>
            </a:r>
            <a:r>
              <a:rPr lang="de-DE" dirty="0" smtClean="0">
                <a:solidFill>
                  <a:schemeClr val="dk1"/>
                </a:solidFill>
                <a:latin typeface="+mn-lt"/>
                <a:sym typeface="Wingdings" pitchFamily="2" charset="2"/>
              </a:rPr>
              <a:t>K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ann </a:t>
            </a:r>
            <a:r>
              <a:rPr lang="de-DE" dirty="0" smtClean="0">
                <a:solidFill>
                  <a:schemeClr val="dk1"/>
                </a:solidFill>
                <a:latin typeface="+mn-lt"/>
              </a:rPr>
              <a:t>zu Verzerrung des Geschlechterverhältnisses bei ADHS führen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Diagnostik_____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85720" y="2428868"/>
          <a:ext cx="864399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Modifikation diagnostischer Kriterien von ADHS für Patientinnen </a:t>
                      </a:r>
                      <a:r>
                        <a:rPr lang="de-DE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(nach </a:t>
                      </a:r>
                      <a:r>
                        <a:rPr lang="de-DE" sz="1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Ohan</a:t>
                      </a:r>
                      <a:r>
                        <a:rPr lang="de-DE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&amp; Johnston, 2005)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Kichert und redet übermäßig viel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Schreibt Mitteilungen/Briefchen anstatt sich auf den Unterricht zu konzentrieren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Redet ohne nachzudenken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Wechselt impulsiv oder ohne nachzudenken Freunde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Wechselt impulsiv die Themen während einer Unterhaltung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Redet/flüstert im Unterricht anstatt sich auf den Unterricht zu konzentrieren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Malt/kritzelt während des Unterrichtes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Ist bezüglich sozialer Aktivitäten vergesslich (z. B. Vergessen von Verabredungen)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14282" y="1071546"/>
            <a:ext cx="8715436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Es wird angenommen, dass sich Hyperaktivität </a:t>
            </a:r>
            <a:r>
              <a:rPr lang="de-DE" dirty="0" smtClean="0"/>
              <a:t>&amp; Impulsivität </a:t>
            </a:r>
            <a:r>
              <a:rPr lang="de-DE" dirty="0" smtClean="0"/>
              <a:t>bei Mädchen mit ADHS weniger in motorischer als viel mehr in „emotionaler“ Hyperaktivität </a:t>
            </a:r>
            <a:r>
              <a:rPr lang="de-DE" dirty="0" smtClean="0"/>
              <a:t>äußert. </a:t>
            </a:r>
            <a:r>
              <a:rPr lang="de-DE" dirty="0" err="1" smtClean="0"/>
              <a:t>Ohan</a:t>
            </a:r>
            <a:r>
              <a:rPr lang="de-DE" dirty="0" smtClean="0"/>
              <a:t> &amp; Johnston </a:t>
            </a:r>
            <a:r>
              <a:rPr lang="de-DE" dirty="0" smtClean="0"/>
              <a:t>(2005) haben deshalb für die Diagnose von ADHS bei Mädchen geschlechtersensible „weibliche“ Items </a:t>
            </a:r>
            <a:r>
              <a:rPr lang="de-DE" dirty="0" smtClean="0"/>
              <a:t>entwickelt.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4280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1071546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Konrad </a:t>
            </a:r>
            <a:r>
              <a:rPr lang="de-DE" dirty="0" smtClean="0"/>
              <a:t>K, Günther T. Ursachen der Geschlechtsunterschiede in der Prävalenz der </a:t>
            </a:r>
            <a:r>
              <a:rPr lang="de-DE" dirty="0" smtClean="0"/>
              <a:t>	Aufmerksamkeitsdefizit-</a:t>
            </a:r>
            <a:r>
              <a:rPr lang="de-DE" dirty="0" smtClean="0"/>
              <a:t>/ Hyperaktivitäts-Störung. In: Lautenbacher S, </a:t>
            </a:r>
            <a:r>
              <a:rPr lang="de-DE" dirty="0" smtClean="0"/>
              <a:t>	</a:t>
            </a:r>
            <a:r>
              <a:rPr lang="de-DE" dirty="0" err="1" smtClean="0"/>
              <a:t>Güntürkün</a:t>
            </a:r>
            <a:r>
              <a:rPr lang="de-DE" dirty="0" smtClean="0"/>
              <a:t> </a:t>
            </a:r>
            <a:r>
              <a:rPr lang="de-DE" dirty="0" smtClean="0"/>
              <a:t>O, Hausmann M, </a:t>
            </a:r>
            <a:r>
              <a:rPr lang="de-DE" dirty="0" err="1" smtClean="0"/>
              <a:t>editors</a:t>
            </a:r>
            <a:r>
              <a:rPr lang="de-DE" dirty="0" smtClean="0"/>
              <a:t>. Gehirn und Geschlecht: </a:t>
            </a:r>
            <a:r>
              <a:rPr lang="de-DE" dirty="0" smtClean="0"/>
              <a:t>	Neurowissenschaft </a:t>
            </a:r>
            <a:r>
              <a:rPr lang="de-DE" dirty="0" smtClean="0"/>
              <a:t>des kleinen Unterschieds zwischen Frau und Mann. </a:t>
            </a:r>
            <a:r>
              <a:rPr lang="de-DE" dirty="0" smtClean="0"/>
              <a:t>	Heidelberg</a:t>
            </a:r>
            <a:r>
              <a:rPr lang="de-DE" dirty="0" smtClean="0"/>
              <a:t>: Springer; 2007. p. 223–40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Ohan</a:t>
            </a:r>
            <a:r>
              <a:rPr lang="de-DE" dirty="0" smtClean="0"/>
              <a:t> JL, Johnston C. Gender </a:t>
            </a:r>
            <a:r>
              <a:rPr lang="de-DE" dirty="0" err="1" smtClean="0"/>
              <a:t>appropriateness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symptom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-	</a:t>
            </a:r>
            <a:r>
              <a:rPr lang="de-DE" dirty="0" err="1" smtClean="0"/>
              <a:t>deficit</a:t>
            </a:r>
            <a:r>
              <a:rPr lang="de-DE" dirty="0" smtClean="0"/>
              <a:t>/</a:t>
            </a:r>
            <a:r>
              <a:rPr lang="de-DE" dirty="0" err="1" smtClean="0"/>
              <a:t>hyperactivity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r>
              <a:rPr lang="de-DE" dirty="0" smtClean="0"/>
              <a:t>, </a:t>
            </a:r>
            <a:r>
              <a:rPr lang="de-DE" dirty="0" err="1" smtClean="0"/>
              <a:t>oppositional-defiant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conduct</a:t>
            </a:r>
            <a:r>
              <a:rPr lang="de-DE" dirty="0" smtClean="0"/>
              <a:t> </a:t>
            </a:r>
            <a:r>
              <a:rPr lang="de-DE" dirty="0" smtClean="0"/>
              <a:t>	</a:t>
            </a:r>
            <a:r>
              <a:rPr lang="de-DE" dirty="0" err="1" smtClean="0"/>
              <a:t>disorder</a:t>
            </a:r>
            <a:r>
              <a:rPr lang="de-DE" dirty="0" smtClean="0"/>
              <a:t>. Child </a:t>
            </a:r>
            <a:r>
              <a:rPr lang="de-DE" dirty="0" err="1" smtClean="0"/>
              <a:t>Psychiatry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Human Development 2005; 35(4):359–81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smtClean="0"/>
              <a:t>Schlack </a:t>
            </a:r>
            <a:r>
              <a:rPr lang="de-DE" dirty="0" smtClean="0"/>
              <a:t>R, </a:t>
            </a:r>
            <a:r>
              <a:rPr lang="de-DE" dirty="0" err="1" smtClean="0"/>
              <a:t>Hölling</a:t>
            </a:r>
            <a:r>
              <a:rPr lang="de-DE" dirty="0" smtClean="0"/>
              <a:t> H, Kurth B, Huss M. Die Prävalenz der </a:t>
            </a:r>
            <a:r>
              <a:rPr lang="de-DE" dirty="0" smtClean="0"/>
              <a:t>Aufmerksamkeitsdefizit-	/</a:t>
            </a:r>
            <a:r>
              <a:rPr lang="de-DE" dirty="0" smtClean="0"/>
              <a:t>Hyperaktivitätsstörung (ADHS) bei Kindern und Jugendlichen in Deutschland. </a:t>
            </a:r>
            <a:r>
              <a:rPr lang="de-DE" dirty="0" smtClean="0"/>
              <a:t>	Erste </a:t>
            </a:r>
            <a:r>
              <a:rPr lang="de-DE" dirty="0" smtClean="0"/>
              <a:t>Ergebnisse aus dem Kinder- und Jugendgesundheitssurvey (</a:t>
            </a:r>
            <a:r>
              <a:rPr lang="de-DE" dirty="0" err="1" smtClean="0"/>
              <a:t>KiGGS</a:t>
            </a:r>
            <a:r>
              <a:rPr lang="de-DE" dirty="0" smtClean="0"/>
              <a:t>). </a:t>
            </a:r>
            <a:r>
              <a:rPr lang="de-DE" dirty="0" smtClean="0"/>
              <a:t>	Bundesgesundheitsblatt</a:t>
            </a:r>
            <a:r>
              <a:rPr lang="de-DE" dirty="0" smtClean="0"/>
              <a:t>, Gesundheitsforschung, Gesundheitsschutz 2007; </a:t>
            </a:r>
            <a:r>
              <a:rPr lang="de-DE" dirty="0" smtClean="0"/>
              <a:t>	50 (5-6</a:t>
            </a:r>
            <a:r>
              <a:rPr lang="de-DE" dirty="0" smtClean="0"/>
              <a:t>):827–35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4000" b="1" dirty="0" smtClean="0">
                <a:solidFill>
                  <a:srgbClr val="3366CC"/>
                </a:solidFill>
              </a:rPr>
              <a:t>Dank</a:t>
            </a:r>
            <a:endParaRPr lang="de-DE" altLang="de-DE" sz="4000" b="1" dirty="0">
              <a:solidFill>
                <a:srgbClr val="3366CC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85786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</a:t>
            </a:r>
            <a:r>
              <a:rPr lang="de-DE" altLang="de-DE" b="1" dirty="0" smtClean="0"/>
              <a:t>01FP1506 </a:t>
            </a:r>
            <a:r>
              <a:rPr lang="de-DE" altLang="de-DE" b="1" dirty="0"/>
              <a:t>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Bildschirmpräsentation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100</cp:revision>
  <dcterms:created xsi:type="dcterms:W3CDTF">2011-07-11T11:26:13Z</dcterms:created>
  <dcterms:modified xsi:type="dcterms:W3CDTF">2016-06-28T09:21:27Z</dcterms:modified>
</cp:coreProperties>
</file>