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6" r:id="rId3"/>
    <p:sldId id="296" r:id="rId4"/>
    <p:sldId id="297" r:id="rId5"/>
    <p:sldId id="295" r:id="rId6"/>
    <p:sldId id="306" r:id="rId7"/>
    <p:sldId id="299" r:id="rId8"/>
    <p:sldId id="300" r:id="rId9"/>
    <p:sldId id="304" r:id="rId10"/>
    <p:sldId id="305" r:id="rId11"/>
    <p:sldId id="294" r:id="rId1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80" d="100"/>
          <a:sy n="80" d="100"/>
        </p:scale>
        <p:origin x="-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BF3A4-08A2-4050-A64F-3744B4E0664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169839-048E-48FF-AC6B-4AC319A8B20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Biologische Faktoren</a:t>
          </a:r>
          <a:endParaRPr lang="de-DE" dirty="0"/>
        </a:p>
      </dgm:t>
    </dgm:pt>
    <dgm:pt modelId="{95DCD6DB-7C6A-4F61-9252-AE3D59CDA2F9}" type="parTrans" cxnId="{4AEDDF8B-8793-4EE9-95CE-4907DF3A0485}">
      <dgm:prSet/>
      <dgm:spPr/>
      <dgm:t>
        <a:bodyPr/>
        <a:lstStyle/>
        <a:p>
          <a:endParaRPr lang="de-DE"/>
        </a:p>
      </dgm:t>
    </dgm:pt>
    <dgm:pt modelId="{5A41789E-E41C-461E-95A2-5F3BCFEBC274}" type="sibTrans" cxnId="{4AEDDF8B-8793-4EE9-95CE-4907DF3A0485}">
      <dgm:prSet/>
      <dgm:spPr/>
      <dgm:t>
        <a:bodyPr/>
        <a:lstStyle/>
        <a:p>
          <a:endParaRPr lang="de-DE"/>
        </a:p>
      </dgm:t>
    </dgm:pt>
    <dgm:pt modelId="{3BA6575B-B988-4CB9-AEB1-668431ABC62A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Psychosoziale Faktoren</a:t>
          </a:r>
          <a:endParaRPr lang="de-DE" dirty="0"/>
        </a:p>
      </dgm:t>
    </dgm:pt>
    <dgm:pt modelId="{57FE88F9-A706-412D-B7F6-ED57A7FE5553}" type="parTrans" cxnId="{2B869170-D319-4D0E-BD7C-11410C117192}">
      <dgm:prSet/>
      <dgm:spPr/>
      <dgm:t>
        <a:bodyPr/>
        <a:lstStyle/>
        <a:p>
          <a:endParaRPr lang="de-DE"/>
        </a:p>
      </dgm:t>
    </dgm:pt>
    <dgm:pt modelId="{48E9EF71-6F0B-4872-9E12-B918AF069348}" type="sibTrans" cxnId="{2B869170-D319-4D0E-BD7C-11410C117192}">
      <dgm:prSet/>
      <dgm:spPr/>
      <dgm:t>
        <a:bodyPr/>
        <a:lstStyle/>
        <a:p>
          <a:endParaRPr lang="de-DE"/>
        </a:p>
      </dgm:t>
    </dgm:pt>
    <dgm:pt modelId="{D6F64D9E-68BA-4BA7-A7D4-FCCE851B2F42}" type="pres">
      <dgm:prSet presAssocID="{58BBF3A4-08A2-4050-A64F-3744B4E066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774BF12-B861-4D82-88D7-06F4C8B384CB}" type="pres">
      <dgm:prSet presAssocID="{81169839-048E-48FF-AC6B-4AC319A8B20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4C2079-08E1-441E-BE3D-2797DD262478}" type="pres">
      <dgm:prSet presAssocID="{3BA6575B-B988-4CB9-AEB1-668431ABC62A}" presName="arrow" presStyleLbl="node1" presStyleIdx="1" presStyleCnt="2" custRadScaleRad="100144" custRadScaleInc="-11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1CC2D1-4984-4FE7-A21B-04DB89575680}" type="presOf" srcId="{81169839-048E-48FF-AC6B-4AC319A8B20E}" destId="{1774BF12-B861-4D82-88D7-06F4C8B384CB}" srcOrd="0" destOrd="0" presId="urn:microsoft.com/office/officeart/2005/8/layout/arrow5"/>
    <dgm:cxn modelId="{8EF45D62-3CA2-4410-9139-0541F96D42E4}" type="presOf" srcId="{58BBF3A4-08A2-4050-A64F-3744B4E06643}" destId="{D6F64D9E-68BA-4BA7-A7D4-FCCE851B2F42}" srcOrd="0" destOrd="0" presId="urn:microsoft.com/office/officeart/2005/8/layout/arrow5"/>
    <dgm:cxn modelId="{2B869170-D319-4D0E-BD7C-11410C117192}" srcId="{58BBF3A4-08A2-4050-A64F-3744B4E06643}" destId="{3BA6575B-B988-4CB9-AEB1-668431ABC62A}" srcOrd="1" destOrd="0" parTransId="{57FE88F9-A706-412D-B7F6-ED57A7FE5553}" sibTransId="{48E9EF71-6F0B-4872-9E12-B918AF069348}"/>
    <dgm:cxn modelId="{4AEDDF8B-8793-4EE9-95CE-4907DF3A0485}" srcId="{58BBF3A4-08A2-4050-A64F-3744B4E06643}" destId="{81169839-048E-48FF-AC6B-4AC319A8B20E}" srcOrd="0" destOrd="0" parTransId="{95DCD6DB-7C6A-4F61-9252-AE3D59CDA2F9}" sibTransId="{5A41789E-E41C-461E-95A2-5F3BCFEBC274}"/>
    <dgm:cxn modelId="{E168CF6E-BC4B-4996-9458-156FBFC35BA2}" type="presOf" srcId="{3BA6575B-B988-4CB9-AEB1-668431ABC62A}" destId="{AE4C2079-08E1-441E-BE3D-2797DD262478}" srcOrd="0" destOrd="0" presId="urn:microsoft.com/office/officeart/2005/8/layout/arrow5"/>
    <dgm:cxn modelId="{954F277A-F410-448F-9F41-A360A7A35A37}" type="presParOf" srcId="{D6F64D9E-68BA-4BA7-A7D4-FCCE851B2F42}" destId="{1774BF12-B861-4D82-88D7-06F4C8B384CB}" srcOrd="0" destOrd="0" presId="urn:microsoft.com/office/officeart/2005/8/layout/arrow5"/>
    <dgm:cxn modelId="{B6F65BB3-BB42-4CCA-9058-377A8F2A0023}" type="presParOf" srcId="{D6F64D9E-68BA-4BA7-A7D4-FCCE851B2F42}" destId="{AE4C2079-08E1-441E-BE3D-2797DD2624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4BF12-B861-4D82-88D7-06F4C8B384CB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Biologische Faktoren</a:t>
          </a:r>
          <a:endParaRPr lang="de-DE" sz="2800" kern="1200" dirty="0"/>
        </a:p>
      </dsp:txBody>
      <dsp:txXfrm rot="5400000">
        <a:off x="1323" y="1295299"/>
        <a:ext cx="2431107" cy="1473398"/>
      </dsp:txXfrm>
    </dsp:sp>
    <dsp:sp modelId="{AE4C2079-08E1-441E-BE3D-2797DD262478}">
      <dsp:nvSpPr>
        <dsp:cNvPr id="0" name=""/>
        <dsp:cNvSpPr/>
      </dsp:nvSpPr>
      <dsp:spPr>
        <a:xfrm rot="5400000">
          <a:off x="3149202" y="504066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Psychosoziale Faktoren</a:t>
          </a:r>
          <a:endParaRPr lang="de-DE" sz="2800" kern="1200" dirty="0"/>
        </a:p>
      </dsp:txBody>
      <dsp:txXfrm rot="-5400000">
        <a:off x="3664892" y="1240765"/>
        <a:ext cx="2431107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27.06.2016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27.06.2016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324129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</a:rPr>
              <a:t>Literatur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2844" y="92867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 smtClean="0"/>
              <a:t> Angst J, Gamma A, </a:t>
            </a:r>
            <a:r>
              <a:rPr lang="de-DE" sz="1200" dirty="0" err="1" smtClean="0"/>
              <a:t>Gastpar</a:t>
            </a:r>
            <a:r>
              <a:rPr lang="de-DE" sz="1200" dirty="0" smtClean="0"/>
              <a:t> M, </a:t>
            </a:r>
            <a:r>
              <a:rPr lang="de-DE" sz="1200" dirty="0" err="1" smtClean="0"/>
              <a:t>Lépine</a:t>
            </a:r>
            <a:r>
              <a:rPr lang="de-DE" sz="1200" dirty="0" smtClean="0"/>
              <a:t> J, </a:t>
            </a:r>
            <a:r>
              <a:rPr lang="de-DE" sz="1200" dirty="0" err="1" smtClean="0"/>
              <a:t>Mendlewicz</a:t>
            </a:r>
            <a:r>
              <a:rPr lang="de-DE" sz="1200" dirty="0" smtClean="0"/>
              <a:t> J, </a:t>
            </a:r>
            <a:r>
              <a:rPr lang="de-DE" sz="1200" dirty="0" err="1" smtClean="0"/>
              <a:t>Tylee</a:t>
            </a:r>
            <a:r>
              <a:rPr lang="de-DE" sz="1200" dirty="0" smtClean="0"/>
              <a:t> A. Gender 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. </a:t>
            </a:r>
            <a:r>
              <a:rPr lang="de-DE" sz="1200" dirty="0" err="1" smtClean="0"/>
              <a:t>Epidemiological</a:t>
            </a:r>
            <a:r>
              <a:rPr lang="de-DE" sz="1200" dirty="0" smtClean="0"/>
              <a:t>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European DEPRES I </a:t>
            </a:r>
            <a:r>
              <a:rPr lang="de-DE" sz="1200" dirty="0" err="1" smtClean="0"/>
              <a:t>and</a:t>
            </a:r>
            <a:r>
              <a:rPr lang="de-DE" sz="1200" dirty="0" smtClean="0"/>
              <a:t> II </a:t>
            </a:r>
            <a:r>
              <a:rPr lang="de-DE" sz="1200" dirty="0" err="1" smtClean="0"/>
              <a:t>studies</a:t>
            </a:r>
            <a:r>
              <a:rPr lang="de-DE" sz="1200" dirty="0" smtClean="0"/>
              <a:t>. European </a:t>
            </a:r>
            <a:r>
              <a:rPr lang="de-DE" sz="1200" dirty="0" err="1" smtClean="0"/>
              <a:t>archives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clinical</a:t>
            </a:r>
            <a:r>
              <a:rPr lang="de-DE" sz="1200" dirty="0" smtClean="0"/>
              <a:t>  </a:t>
            </a:r>
            <a:r>
              <a:rPr lang="de-DE" sz="1200" dirty="0" err="1" smtClean="0"/>
              <a:t>neuroscience</a:t>
            </a:r>
            <a:r>
              <a:rPr lang="de-DE" sz="1200" dirty="0" smtClean="0"/>
              <a:t> 2002; 	252(5):201–9.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Gößwald</a:t>
            </a:r>
            <a:r>
              <a:rPr lang="de-DE" sz="1200" dirty="0" smtClean="0"/>
              <a:t> A, Lange M, </a:t>
            </a:r>
            <a:r>
              <a:rPr lang="de-DE" sz="1200" dirty="0" err="1" smtClean="0"/>
              <a:t>Kamtsiuris</a:t>
            </a:r>
            <a:r>
              <a:rPr lang="de-DE" sz="1200" dirty="0" smtClean="0"/>
              <a:t> P, Kurth B. DEGS: Studie zur Gesundheit Erwachsener in Deutschland. 	</a:t>
            </a:r>
            <a:r>
              <a:rPr lang="de-DE" sz="1200" dirty="0" err="1" smtClean="0"/>
              <a:t>Bundesgesundheitsbl</a:t>
            </a:r>
            <a:r>
              <a:rPr lang="de-DE" sz="1200" dirty="0" smtClean="0"/>
              <a:t>. 2012; 55(6-7):775–80.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Jacobi F, Höfler M, Siegert J, Mack S, </a:t>
            </a:r>
            <a:r>
              <a:rPr lang="de-DE" sz="1200" dirty="0" err="1" smtClean="0"/>
              <a:t>Gerschler</a:t>
            </a:r>
            <a:r>
              <a:rPr lang="de-DE" sz="1200" dirty="0" smtClean="0"/>
              <a:t> A, Scholl L et al. </a:t>
            </a:r>
            <a:r>
              <a:rPr lang="de-DE" sz="1200" dirty="0" err="1" smtClean="0"/>
              <a:t>Twelve-month</a:t>
            </a:r>
            <a:r>
              <a:rPr lang="de-DE" sz="1200" dirty="0" smtClean="0"/>
              <a:t> 	</a:t>
            </a:r>
            <a:r>
              <a:rPr lang="de-DE" sz="1200" dirty="0" err="1" smtClean="0"/>
              <a:t>prevalence</a:t>
            </a:r>
            <a:r>
              <a:rPr lang="de-DE" sz="1200" dirty="0" smtClean="0"/>
              <a:t>,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correlates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	mental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in Germany: The Mental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Module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German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Interview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Examination</a:t>
            </a:r>
            <a:r>
              <a:rPr lang="de-DE" sz="1200" dirty="0" smtClean="0"/>
              <a:t> 	Survey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Adults</a:t>
            </a:r>
            <a:r>
              <a:rPr lang="de-DE" sz="1200" dirty="0" smtClean="0"/>
              <a:t> (DEGS1-MH). Int. J. </a:t>
            </a:r>
            <a:r>
              <a:rPr lang="de-DE" sz="1200" dirty="0" err="1" smtClean="0"/>
              <a:t>Methods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</a:t>
            </a:r>
            <a:r>
              <a:rPr lang="de-DE" sz="1200" dirty="0" smtClean="0"/>
              <a:t>. Res. 2014;  23(3):304–19.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Kessler RC, </a:t>
            </a:r>
            <a:r>
              <a:rPr lang="de-DE" sz="1200" dirty="0" err="1" smtClean="0"/>
              <a:t>McGonagle</a:t>
            </a:r>
            <a:r>
              <a:rPr lang="de-DE" sz="1200" dirty="0" smtClean="0"/>
              <a:t> KA, Nelson CB, Hughes M, </a:t>
            </a:r>
            <a:r>
              <a:rPr lang="de-DE" sz="1200" dirty="0" err="1" smtClean="0"/>
              <a:t>Swartz</a:t>
            </a:r>
            <a:r>
              <a:rPr lang="de-DE" sz="1200" dirty="0" smtClean="0"/>
              <a:t> M, Blazer DG. Sex 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national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	</a:t>
            </a:r>
            <a:r>
              <a:rPr lang="de-DE" sz="1200" dirty="0" err="1" smtClean="0"/>
              <a:t>survey</a:t>
            </a:r>
            <a:r>
              <a:rPr lang="de-DE" sz="1200" dirty="0" smtClean="0"/>
              <a:t>. II: </a:t>
            </a:r>
            <a:r>
              <a:rPr lang="de-DE" sz="1200" dirty="0" err="1" smtClean="0"/>
              <a:t>Cohort</a:t>
            </a:r>
            <a:r>
              <a:rPr lang="de-DE" sz="1200" dirty="0" smtClean="0"/>
              <a:t> </a:t>
            </a:r>
            <a:r>
              <a:rPr lang="de-DE" sz="1200" dirty="0" err="1" smtClean="0"/>
              <a:t>effects</a:t>
            </a:r>
            <a:r>
              <a:rPr lang="de-DE" sz="1200" dirty="0" smtClean="0"/>
              <a:t>. Journal 	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1994; 30(1):15–26.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/>
              <a:t> </a:t>
            </a:r>
            <a:r>
              <a:rPr lang="it-IT" sz="1200" dirty="0" err="1" smtClean="0"/>
              <a:t>Kuehner</a:t>
            </a:r>
            <a:r>
              <a:rPr lang="it-IT" sz="1200" dirty="0" smtClean="0"/>
              <a:t> C. Gender </a:t>
            </a:r>
            <a:r>
              <a:rPr lang="it-IT" sz="1200" dirty="0" err="1" smtClean="0"/>
              <a:t>differences</a:t>
            </a:r>
            <a:r>
              <a:rPr lang="it-IT" sz="1200" dirty="0" smtClean="0"/>
              <a:t> in </a:t>
            </a:r>
            <a:r>
              <a:rPr lang="it-IT" sz="1200" dirty="0" err="1" smtClean="0"/>
              <a:t>unipolar</a:t>
            </a:r>
            <a:r>
              <a:rPr lang="it-IT" sz="1200" dirty="0" smtClean="0"/>
              <a:t> </a:t>
            </a:r>
            <a:r>
              <a:rPr lang="it-IT" sz="1200" dirty="0" err="1" smtClean="0"/>
              <a:t>depression</a:t>
            </a:r>
            <a:r>
              <a:rPr lang="it-IT" sz="1200" dirty="0" smtClean="0"/>
              <a:t>. </a:t>
            </a:r>
            <a:r>
              <a:rPr lang="it-IT" sz="1200" dirty="0" err="1" smtClean="0"/>
              <a:t>Acta</a:t>
            </a:r>
            <a:r>
              <a:rPr lang="it-IT" sz="1200" dirty="0" smtClean="0"/>
              <a:t> </a:t>
            </a:r>
            <a:r>
              <a:rPr lang="it-IT" sz="1200" dirty="0" err="1" smtClean="0"/>
              <a:t>Psychiatrica</a:t>
            </a:r>
            <a:r>
              <a:rPr lang="it-IT" sz="1200" dirty="0" smtClean="0"/>
              <a:t>  </a:t>
            </a:r>
            <a:r>
              <a:rPr lang="it-IT" sz="1200" dirty="0" err="1" smtClean="0"/>
              <a:t>Scandinavica</a:t>
            </a:r>
            <a:r>
              <a:rPr lang="it-IT" sz="1200" dirty="0" smtClean="0"/>
              <a:t> 2003; 108(3):163–74.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Kühner C. Warum leiden mehr Frauen unter Depressionen? In: Lautenbacher S, </a:t>
            </a:r>
            <a:r>
              <a:rPr lang="de-DE" sz="1200" dirty="0" err="1" smtClean="0"/>
              <a:t>editor</a:t>
            </a:r>
            <a:r>
              <a:rPr lang="de-DE" sz="1200" dirty="0" smtClean="0"/>
              <a:t>. Gehirn und Geschlecht: Neurowissenschaft des kleinen Unterschieds  zwischen Frau und Mann. Heidelberg: Springer; 2007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Marcus SM, Young EA, </a:t>
            </a:r>
            <a:r>
              <a:rPr lang="de-DE" sz="1200" dirty="0" err="1" smtClean="0"/>
              <a:t>Kerber</a:t>
            </a:r>
            <a:r>
              <a:rPr lang="de-DE" sz="1200" dirty="0" smtClean="0"/>
              <a:t> KB, Kornstein S, </a:t>
            </a:r>
            <a:r>
              <a:rPr lang="de-DE" sz="1200" dirty="0" err="1" smtClean="0"/>
              <a:t>Farabaugh</a:t>
            </a:r>
            <a:r>
              <a:rPr lang="de-DE" sz="1200" dirty="0" smtClean="0"/>
              <a:t> AH, Mitchell J et al. Gender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: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STAR*D </a:t>
            </a:r>
            <a:r>
              <a:rPr lang="de-DE" sz="1200" dirty="0" err="1" smtClean="0"/>
              <a:t>study</a:t>
            </a:r>
            <a:r>
              <a:rPr lang="de-DE" sz="1200" dirty="0" smtClean="0"/>
              <a:t>. Journal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2005; 87(2-3):141–50.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err="1" smtClean="0"/>
              <a:t>Matud</a:t>
            </a:r>
            <a:r>
              <a:rPr lang="en-US" sz="1200" dirty="0" smtClean="0"/>
              <a:t> PM. </a:t>
            </a:r>
            <a:r>
              <a:rPr lang="en-US" sz="1200" dirty="0" err="1" smtClean="0"/>
              <a:t>Personallity</a:t>
            </a:r>
            <a:r>
              <a:rPr lang="en-US" sz="1200" dirty="0" smtClean="0"/>
              <a:t> and </a:t>
            </a:r>
            <a:r>
              <a:rPr lang="en-US" sz="1200" dirty="0" err="1" smtClean="0"/>
              <a:t>Indvidual</a:t>
            </a:r>
            <a:r>
              <a:rPr lang="en-US" sz="1200" dirty="0" smtClean="0"/>
              <a:t> Differences. Personality and </a:t>
            </a:r>
            <a:r>
              <a:rPr lang="en-US" sz="1200" dirty="0" err="1" smtClean="0"/>
              <a:t>Inividual</a:t>
            </a:r>
            <a:r>
              <a:rPr lang="en-US" sz="1200" dirty="0" smtClean="0"/>
              <a:t> Differences 2004; 37(7).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Neurologen und Psychiater im Netz. Das Informationsportal zur psychischen Gesundheit und Nervenerkrankungen. 	Reizbarkeit, Ärger, Sucht sind typische Depressionssymptome bei Männern; 2013.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smtClean="0"/>
              <a:t>Nolen-</a:t>
            </a:r>
            <a:r>
              <a:rPr lang="en-US" sz="1200" dirty="0" err="1" smtClean="0"/>
              <a:t>Hoeksema</a:t>
            </a:r>
            <a:r>
              <a:rPr lang="en-US" sz="1200" dirty="0" smtClean="0"/>
              <a:t> S. The Response Styles Theory. In: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 C, Wells A, editors. Rumination: Nature, theory &amp; 	treatment for </a:t>
            </a:r>
            <a:r>
              <a:rPr lang="en-US" sz="1200" dirty="0" err="1" smtClean="0"/>
              <a:t>nagative</a:t>
            </a:r>
            <a:r>
              <a:rPr lang="en-US" sz="1200" dirty="0" smtClean="0"/>
              <a:t> thinking in depression. </a:t>
            </a:r>
            <a:r>
              <a:rPr lang="en-US" sz="1200" dirty="0" err="1" smtClean="0"/>
              <a:t>Chichester</a:t>
            </a:r>
            <a:r>
              <a:rPr lang="en-US" sz="1200" dirty="0" smtClean="0"/>
              <a:t>: Wiley; 2003.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Silverstein B. Gender Differences in the Prevalence of Somatic Versus Pure Depression: A Replication. AJP 2002; 	159(6):1051–2.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Weißbach L, </a:t>
            </a:r>
            <a:r>
              <a:rPr lang="de-DE" sz="1200" dirty="0" err="1" smtClean="0"/>
              <a:t>Stiehler</a:t>
            </a:r>
            <a:r>
              <a:rPr lang="de-DE" sz="1200" dirty="0" smtClean="0"/>
              <a:t> M. Männergesundheitsbericht 2013: Im Fokus: Psychische  Gesundheit. Bern: Hans Huber; 2013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Wolfersdorf</a:t>
            </a:r>
            <a:r>
              <a:rPr lang="de-DE" sz="1200" dirty="0" smtClean="0"/>
              <a:t> M, Schulte-</a:t>
            </a:r>
            <a:r>
              <a:rPr lang="de-DE" sz="1200" dirty="0" err="1" smtClean="0"/>
              <a:t>Wefers</a:t>
            </a:r>
            <a:r>
              <a:rPr lang="de-DE" sz="1200" dirty="0" smtClean="0"/>
              <a:t> H, Straub R, Klotz T. Männer-Depression: Ein 	vernachlässigtes Thema-ein therapeutisches 	Problem. Blickpunkt der Mann  2006; 4(2):6–9.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rgbClr val="3366CC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00113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0" y="188913"/>
            <a:ext cx="5259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smtClean="0"/>
              <a:t> 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Krankheitsbild</a:t>
            </a:r>
            <a:r>
              <a:rPr lang="de-DE" altLang="de-DE" sz="2800" b="1" smtClean="0">
                <a:solidFill>
                  <a:schemeClr val="accent1"/>
                </a:solidFill>
              </a:rPr>
              <a:t>: Depression</a:t>
            </a:r>
            <a:endParaRPr lang="de-DE" altLang="de-DE" sz="2800" b="1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5852" y="1357298"/>
            <a:ext cx="51222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Risikofaktoren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Prävention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Take-Home-Message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000" b="1" dirty="0" smtClean="0">
                <a:solidFill>
                  <a:schemeClr val="accent1"/>
                </a:solidFill>
              </a:rPr>
              <a:t>5.	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6064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Julia\Desktop\Arbeit\Texte\Grafiken_Bilder\Verteilung affektiver Störung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3555" y="1177348"/>
            <a:ext cx="3293288" cy="34660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214282" y="3429000"/>
            <a:ext cx="5107441" cy="17543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Studie zur Gesundheit Erwachsener in Deutschland (2014): 13.1 % der Frauen und 6.4 % der Männer erkranken innerhalb eines Jahres an einer unipolaren Depression.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542907"/>
              </p:ext>
            </p:extLst>
          </p:nvPr>
        </p:nvGraphicFramePr>
        <p:xfrm>
          <a:off x="428596" y="1030604"/>
          <a:ext cx="464347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12"/>
                <a:gridCol w="1318794"/>
                <a:gridCol w="1603664"/>
              </a:tblGrid>
              <a:tr h="51885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Prozentuale</a:t>
                      </a:r>
                      <a:r>
                        <a:rPr lang="de-DE" sz="1600" baseline="0" dirty="0" smtClean="0"/>
                        <a:t> Verteilung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Geschlechter-</a:t>
                      </a:r>
                      <a:r>
                        <a:rPr lang="de-DE" sz="1600" dirty="0" err="1" smtClean="0"/>
                        <a:t>verhältnis</a:t>
                      </a:r>
                      <a:r>
                        <a:rPr lang="de-DE" sz="1600" baseline="0" dirty="0" smtClean="0"/>
                        <a:t> (w:m)</a:t>
                      </a:r>
                      <a:endParaRPr lang="de-DE" sz="1600" dirty="0"/>
                    </a:p>
                  </a:txBody>
                  <a:tcPr/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Unipolare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Depression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70</a:t>
                      </a:r>
                      <a:r>
                        <a:rPr lang="de-DE" sz="1600" b="1" baseline="0" dirty="0" smtClean="0"/>
                        <a:t>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Bipolare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Affektive Störung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25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Manie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429256" y="4643446"/>
            <a:ext cx="365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Verteilung affektiver Störungen und </a:t>
            </a:r>
          </a:p>
          <a:p>
            <a:r>
              <a:rPr lang="de-DE" sz="1200" dirty="0" smtClean="0"/>
              <a:t>Geschlechterverhältnis 	</a:t>
            </a:r>
            <a:r>
              <a:rPr lang="de-DE" sz="1000" dirty="0" smtClean="0"/>
              <a:t>[Quelle: </a:t>
            </a:r>
            <a:r>
              <a:rPr lang="de-DE" sz="1000" dirty="0" err="1" smtClean="0"/>
              <a:t>GenderMed</a:t>
            </a:r>
            <a:r>
              <a:rPr lang="de-DE" sz="1000" dirty="0" smtClean="0"/>
              <a:t>-Wiki]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Arbeit\Texte\Grafiken_Bilder\Lebenszeit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00" y="1355004"/>
            <a:ext cx="6490272" cy="335988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91072" y="914943"/>
            <a:ext cx="72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Zunahme </a:t>
            </a:r>
            <a:r>
              <a:rPr lang="de-DE" dirty="0"/>
              <a:t>depressiver Störungen </a:t>
            </a:r>
            <a:r>
              <a:rPr lang="de-DE" dirty="0" smtClean="0"/>
              <a:t>v.a. in jüngeren </a:t>
            </a:r>
            <a:r>
              <a:rPr lang="de-DE" dirty="0"/>
              <a:t>Geburtskohorten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25000" y="4786322"/>
            <a:ext cx="66053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Bei der jüngeren Kohorte (15 </a:t>
            </a:r>
            <a:r>
              <a:rPr lang="de-DE" sz="1400" dirty="0"/>
              <a:t>bis 24 Jahre) im Vergleich zur </a:t>
            </a:r>
            <a:r>
              <a:rPr lang="de-DE" sz="1400" dirty="0" smtClean="0"/>
              <a:t>älteren </a:t>
            </a:r>
            <a:r>
              <a:rPr lang="de-DE" sz="1400" dirty="0"/>
              <a:t>Kohorte (45 bis 54 Jahre) </a:t>
            </a:r>
            <a:r>
              <a:rPr lang="de-DE" sz="1400" dirty="0" smtClean="0"/>
              <a:t>ist die </a:t>
            </a:r>
            <a:r>
              <a:rPr lang="de-DE" sz="1400" dirty="0"/>
              <a:t>Depressionsrate um das </a:t>
            </a:r>
            <a:r>
              <a:rPr lang="de-DE" sz="1400" dirty="0" smtClean="0"/>
              <a:t>5-fache angestiegen.	</a:t>
            </a:r>
            <a:r>
              <a:rPr lang="de-DE" sz="1200" dirty="0" smtClean="0"/>
              <a:t>	</a:t>
            </a:r>
          </a:p>
          <a:p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Kessler et al., 1994]</a:t>
            </a:r>
            <a:endParaRPr lang="de-DE" sz="1200" dirty="0" smtClean="0"/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Arbeit\Texte\Grafiken_Bilder\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959" y="1643050"/>
            <a:ext cx="6765627" cy="354254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35397" y="5214950"/>
            <a:ext cx="676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Angst et al., 2002]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3959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Geschlechterspezifische </a:t>
            </a:r>
            <a:r>
              <a:rPr lang="de-DE" dirty="0" err="1" smtClean="0"/>
              <a:t>Prävalenzunterschiede</a:t>
            </a:r>
            <a:r>
              <a:rPr lang="de-DE" dirty="0" smtClean="0"/>
              <a:t> von Major Depression in unterschiedlichen Alterskohorten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3345" y="21429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u="sng" dirty="0" smtClean="0">
                <a:solidFill>
                  <a:schemeClr val="accent1"/>
                </a:solidFill>
              </a:rPr>
              <a:t>Risikofaktoren_____</a:t>
            </a:r>
            <a:r>
              <a:rPr lang="de-DE" sz="2000" b="1" dirty="0" smtClean="0">
                <a:solidFill>
                  <a:schemeClr val="accent1"/>
                </a:solidFill>
              </a:rPr>
              <a:t>  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xmlns="" val="4136076922"/>
              </p:ext>
            </p:extLst>
          </p:nvPr>
        </p:nvGraphicFramePr>
        <p:xfrm>
          <a:off x="1403648" y="1028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107504" y="2072406"/>
            <a:ext cx="1512168" cy="12125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Gene-tisches Risiko</a:t>
            </a:r>
            <a:endParaRPr lang="de-DE" b="1" dirty="0"/>
          </a:p>
        </p:txBody>
      </p:sp>
      <p:sp>
        <p:nvSpPr>
          <p:cNvPr id="6" name="Ellipse 5"/>
          <p:cNvSpPr/>
          <p:nvPr/>
        </p:nvSpPr>
        <p:spPr>
          <a:xfrm>
            <a:off x="107505" y="3284984"/>
            <a:ext cx="2035604" cy="1478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Abfall/</a:t>
            </a:r>
          </a:p>
          <a:p>
            <a:pPr algn="ctr"/>
            <a:r>
              <a:rPr lang="de-DE" b="1" dirty="0" err="1" smtClean="0"/>
              <a:t>Veränderunggonadaler</a:t>
            </a:r>
            <a:r>
              <a:rPr lang="de-DE" b="1" dirty="0" smtClean="0"/>
              <a:t> Steroide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1403648" y="1124744"/>
            <a:ext cx="172819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Neuro-endokrine Stress-reaktion</a:t>
            </a:r>
            <a:endParaRPr lang="de-DE" b="1" dirty="0"/>
          </a:p>
        </p:txBody>
      </p:sp>
      <p:sp>
        <p:nvSpPr>
          <p:cNvPr id="8" name="Ellipse 7"/>
          <p:cNvSpPr/>
          <p:nvPr/>
        </p:nvSpPr>
        <p:spPr>
          <a:xfrm>
            <a:off x="1693505" y="4043493"/>
            <a:ext cx="1584176" cy="10081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Oxytocin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7290380" y="1697644"/>
            <a:ext cx="1656184" cy="15873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Primäre Angst-störung</a:t>
            </a:r>
            <a:endParaRPr lang="de-DE" b="1" dirty="0"/>
          </a:p>
        </p:txBody>
      </p:sp>
      <p:sp>
        <p:nvSpPr>
          <p:cNvPr id="12" name="Ellipse 11"/>
          <p:cNvSpPr/>
          <p:nvPr/>
        </p:nvSpPr>
        <p:spPr>
          <a:xfrm>
            <a:off x="5733820" y="921860"/>
            <a:ext cx="2481518" cy="11505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Persönlichkeits-eigenschaften</a:t>
            </a:r>
            <a:endParaRPr lang="de-DE" b="1" dirty="0"/>
          </a:p>
        </p:txBody>
      </p:sp>
      <p:sp>
        <p:nvSpPr>
          <p:cNvPr id="14" name="Ellipse 13"/>
          <p:cNvSpPr/>
          <p:nvPr/>
        </p:nvSpPr>
        <p:spPr>
          <a:xfrm>
            <a:off x="7236628" y="3057675"/>
            <a:ext cx="1763688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Psycho-soziale Stressoren</a:t>
            </a:r>
            <a:endParaRPr lang="de-DE" b="1" dirty="0"/>
          </a:p>
        </p:txBody>
      </p:sp>
      <p:sp>
        <p:nvSpPr>
          <p:cNvPr id="15" name="Ellipse 14"/>
          <p:cNvSpPr/>
          <p:nvPr/>
        </p:nvSpPr>
        <p:spPr>
          <a:xfrm>
            <a:off x="5617854" y="3878097"/>
            <a:ext cx="2097418" cy="1479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Körperliche/</a:t>
            </a:r>
          </a:p>
          <a:p>
            <a:pPr algn="ctr"/>
            <a:r>
              <a:rPr lang="de-DE" b="1" dirty="0" smtClean="0"/>
              <a:t>sexuelle Gewalt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001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928802"/>
          <a:ext cx="8143932" cy="3439295"/>
        </p:xfrm>
        <a:graphic>
          <a:graphicData uri="http://schemas.openxmlformats.org/drawingml/2006/table">
            <a:tbl>
              <a:tblPr/>
              <a:tblGrid>
                <a:gridCol w="3931553"/>
                <a:gridCol w="4212379"/>
              </a:tblGrid>
              <a:tr h="354719"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&gt;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&lt;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Körperliche Symptome: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Energieverlust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Müdigkeit, Schlafstörungen, Appetitstörungen, motorische und kognitive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Verlangsamung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Emotionales 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Arrousal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Aggressivität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 Wut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Atypische Symptome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Gewichtszunahme, Appetitsteigerung, vermehrter Schlaf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Substanzmissbrauch/-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abhängigkeit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Alkohol, Nikotin, Drogen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Weiteres: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Komorbide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Ängstlichkeit mit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Nervosität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und/oder Panik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Körperliche Beschwerden und Schmerzen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Soziale Interaktion: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Feindseligkeit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unkontrollierte Handlungen, Tendenz zur nach außen gerichteten Vorwurfshaltung, antisoziales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Verhalten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114298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Frauen und Männer </a:t>
            </a:r>
            <a:r>
              <a:rPr lang="de-DE" b="1" u="sng" dirty="0" smtClean="0">
                <a:solidFill>
                  <a:schemeClr val="accent3"/>
                </a:solidFill>
                <a:sym typeface="Wingdings" pitchFamily="2" charset="2"/>
              </a:rPr>
              <a:t>können</a:t>
            </a:r>
            <a:r>
              <a:rPr lang="de-DE" dirty="0" smtClean="0">
                <a:sym typeface="Wingdings" pitchFamily="2" charset="2"/>
              </a:rPr>
              <a:t> sich in ihrer depressiven Symptomatik unterscheiden!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8864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Prävention_____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142984"/>
          <a:ext cx="821537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COPING</a:t>
                      </a:r>
                      <a:r>
                        <a:rPr lang="de-DE" sz="2000" baseline="0" dirty="0" smtClean="0"/>
                        <a:t>/Bewältigungsstrategien</a:t>
                      </a:r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Frauen &gt; Männer</a:t>
                      </a:r>
                      <a:endParaRPr lang="de-DE" sz="1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Männer &gt;</a:t>
                      </a:r>
                      <a:r>
                        <a:rPr lang="de-DE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Frauen</a:t>
                      </a:r>
                      <a:endParaRPr lang="de-DE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emotionsfokussiert,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Emotionen als Ventil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(z. B. Weinen, Schreien, Lachen)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symptombezogen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stärkere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Grübelneigung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Tendenz zu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handlungsorientiert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Positiv: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z. B.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verstärkt sportliche Aktivierung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Negativ: Erhöhung Alkoholkonsum (Gefahr einer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komorbiden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Suchterkrankung)</a:t>
                      </a:r>
                    </a:p>
                    <a:p>
                      <a:endParaRPr lang="de-DE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ognitive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verhaltensmäßige Ablenkung (Distraktion)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kann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verhindern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symptomreduzierend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wirken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7137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Take-Home-Message_____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1298564"/>
            <a:ext cx="7572428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Im internationalen Vergleich erkranken Frauen doppelt so häufig wie Männer an unipolarer Depression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Mögliche Geschlechterunterschiede in Symptomatik und Verhalten sowie eine „Depressionsblindheit“ in der Gesellschaft haben zufolge, dass Depressionen bei Männern häufiger unerkannt bleiben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Männer </a:t>
            </a:r>
            <a:r>
              <a:rPr lang="de-DE" dirty="0" err="1" smtClean="0"/>
              <a:t>suizidieren</a:t>
            </a:r>
            <a:r>
              <a:rPr lang="de-DE" dirty="0" smtClean="0"/>
              <a:t> sich 3x so häufig wie Frauen und bei 70 % der Suizide ist eine depressive Erkrankung ursächlich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 Hohe Anzahl unerkannter Depressionen bei Männern!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129</cp:revision>
  <dcterms:created xsi:type="dcterms:W3CDTF">2011-07-11T11:26:13Z</dcterms:created>
  <dcterms:modified xsi:type="dcterms:W3CDTF">2016-06-27T12:56:34Z</dcterms:modified>
</cp:coreProperties>
</file>