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5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55017" y="1628800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3200" b="1" dirty="0" smtClean="0">
                <a:solidFill>
                  <a:schemeClr val="tx2"/>
                </a:solidFill>
              </a:rPr>
              <a:t>Epidemiologie des Rauchens 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5017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Folien: bereitgestellt durch die Austauschplattform </a:t>
            </a:r>
            <a:r>
              <a:rPr lang="de-DE" dirty="0" err="1" smtClean="0">
                <a:solidFill>
                  <a:schemeClr val="tx2"/>
                </a:solidFill>
              </a:rPr>
              <a:t>GenderMed</a:t>
            </a:r>
            <a:r>
              <a:rPr lang="de-DE" dirty="0" smtClean="0">
                <a:solidFill>
                  <a:schemeClr val="tx2"/>
                </a:solidFill>
              </a:rPr>
              <a:t>-Wiki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fleide\AppData\Local\Temp\Rar$DI55.312\3.11 Berufsgruppen top10 Mä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28" y="980728"/>
            <a:ext cx="6300216" cy="413918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16658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Prävalenz Raucher nach Berufsgruppe				  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408907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tx2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25487" y="234888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36257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Die nachfolgenden Abbildungen sind dem Tabakatlas 2015 entnommen:</a:t>
            </a:r>
          </a:p>
          <a:p>
            <a:endParaRPr lang="de-DE" u="sng" dirty="0"/>
          </a:p>
          <a:p>
            <a:r>
              <a:rPr lang="de-DE" dirty="0" err="1" smtClean="0"/>
              <a:t>Pötschke</a:t>
            </a:r>
            <a:r>
              <a:rPr lang="de-DE" dirty="0" smtClean="0"/>
              <a:t>-Langer M, </a:t>
            </a:r>
            <a:r>
              <a:rPr lang="de-DE" dirty="0" err="1" smtClean="0"/>
              <a:t>Kahnert</a:t>
            </a:r>
            <a:r>
              <a:rPr lang="de-DE" dirty="0" smtClean="0"/>
              <a:t> S, Schaller K, </a:t>
            </a:r>
            <a:r>
              <a:rPr lang="de-DE" dirty="0" err="1" smtClean="0"/>
              <a:t>Viarisio</a:t>
            </a:r>
            <a:r>
              <a:rPr lang="de-DE" dirty="0" smtClean="0"/>
              <a:t> V: Tabakatlas 2015. Deutsches </a:t>
            </a:r>
            <a:r>
              <a:rPr lang="de-DE" dirty="0"/>
              <a:t>Krebsforschungszentrum in der Helmholtz-Gemeinschaft (</a:t>
            </a:r>
            <a:r>
              <a:rPr lang="de-DE" dirty="0" err="1"/>
              <a:t>dkfz</a:t>
            </a:r>
            <a:r>
              <a:rPr lang="de-DE" dirty="0" smtClean="0"/>
              <a:t>). Im Zusammenarbeit mit: Robert-Koch-Institut, Universität Hohenheim, Institut für Therapieforschung (IFT). Gefördert von: </a:t>
            </a:r>
            <a:r>
              <a:rPr lang="de-DE" dirty="0"/>
              <a:t>Bundesministerium für </a:t>
            </a:r>
            <a:r>
              <a:rPr lang="de-DE" dirty="0" smtClean="0"/>
              <a:t>Gesundheit.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00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165620" y="188913"/>
            <a:ext cx="48013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u="sng" dirty="0" smtClean="0">
                <a:solidFill>
                  <a:schemeClr val="accent1"/>
                </a:solidFill>
              </a:rPr>
              <a:t>Gründe für den Rauchstopp		</a:t>
            </a:r>
            <a:endParaRPr lang="de-DE" altLang="de-DE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303963" cy="28463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fleide\AppData\Local\Temp\Rar$DI34.200\3.6 Alter Raucheinstieg Jahrgä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28949" cy="39170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886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Alter bei Raucheinstieg nach Jahrgängen				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8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fleide\AppData\Local\Temp\Rar$DI05.904\3.6 Entwicklung Anteile Raucher Altersgrup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04" y="836712"/>
            <a:ext cx="6480048" cy="431901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7504" y="11663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 smtClean="0">
                <a:solidFill>
                  <a:schemeClr val="accent1"/>
                </a:solidFill>
              </a:rPr>
              <a:t>Prävalenz von </a:t>
            </a:r>
            <a:r>
              <a:rPr lang="de-DE" sz="1600" u="sng" dirty="0" err="1" smtClean="0">
                <a:solidFill>
                  <a:schemeClr val="accent1"/>
                </a:solidFill>
              </a:rPr>
              <a:t>RaucherInnen</a:t>
            </a:r>
            <a:r>
              <a:rPr lang="de-DE" sz="1600" u="sng" dirty="0" smtClean="0">
                <a:solidFill>
                  <a:schemeClr val="accent1"/>
                </a:solidFill>
              </a:rPr>
              <a:t> nach Altersgruppe und Erhebungsjahr		</a:t>
            </a:r>
            <a:endParaRPr lang="de-DE" sz="16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7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fleide\AppData\Local\Temp\Rar$DI10.608\3.6 Jemalsraucher Jahrgä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848301" cy="36004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11663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Prävalenz von Personen, die jemals geraucht haben		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7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fleide\AppData\Local\Temp\Rar$DI66.608\3.10 Sozialstatus Jungen und Mäd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1" y="1124744"/>
            <a:ext cx="6480048" cy="381609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2053" y="116632"/>
            <a:ext cx="75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Sozialstatus von jugendlichen Rauchern &amp; Raucherinnen		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3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fleide\AppData\Local\Temp\Rar$DI98.608\3.10 Sozialstatus Männer und Fra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00216" cy="431901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Sozialstatus von Rauchern &amp; Raucherinnen			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1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fleide\AppData\Local\Temp\Rar$DI80.312\3.11 Berufsgruppen top10 Fra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28" y="980728"/>
            <a:ext cx="6300216" cy="413918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Prävalenz Raucherinnen nach Berufsgruppe				</a:t>
            </a:r>
            <a:endParaRPr lang="de-D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3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Bildschirmpräsentation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pfleide</cp:lastModifiedBy>
  <cp:revision>108</cp:revision>
  <dcterms:created xsi:type="dcterms:W3CDTF">2011-07-11T11:26:13Z</dcterms:created>
  <dcterms:modified xsi:type="dcterms:W3CDTF">2016-10-17T11:05:58Z</dcterms:modified>
</cp:coreProperties>
</file>