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5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55017" y="1628800"/>
            <a:ext cx="86756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3200" b="1" dirty="0" smtClean="0">
                <a:solidFill>
                  <a:schemeClr val="tx2"/>
                </a:solidFill>
              </a:rPr>
              <a:t>Geschlec</a:t>
            </a:r>
            <a:r>
              <a:rPr lang="de-DE" altLang="de-DE" sz="3200" b="1" dirty="0" smtClean="0">
                <a:solidFill>
                  <a:schemeClr val="tx2"/>
                </a:solidFill>
              </a:rPr>
              <a:t>hteraspekte bei Suizid und Suizidalität</a:t>
            </a:r>
            <a:r>
              <a:rPr lang="de-DE" altLang="de-DE" sz="3200" b="1" dirty="0" smtClean="0">
                <a:solidFill>
                  <a:schemeClr val="tx2"/>
                </a:solidFill>
              </a:rPr>
              <a:t> </a:t>
            </a:r>
            <a:endParaRPr lang="de-DE" altLang="de-DE" sz="3200" b="1" dirty="0" smtClean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5017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Folien: bereitgestellt durch die Austauschplattform </a:t>
            </a:r>
            <a:r>
              <a:rPr lang="de-DE" dirty="0" err="1" smtClean="0">
                <a:solidFill>
                  <a:schemeClr val="tx2"/>
                </a:solidFill>
              </a:rPr>
              <a:t>GenderMed</a:t>
            </a:r>
            <a:r>
              <a:rPr lang="de-DE" dirty="0" smtClean="0">
                <a:solidFill>
                  <a:schemeClr val="tx2"/>
                </a:solidFill>
              </a:rPr>
              <a:t>-Wiki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Suizid &amp; Suizidalität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5852" y="1357298"/>
            <a:ext cx="5929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Risikofaktoren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Ausblick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8466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1"/>
                </a:solidFill>
              </a:rPr>
              <a:t>Epidemiologie					</a:t>
            </a:r>
            <a:endParaRPr lang="de-DE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714348" y="2874334"/>
          <a:ext cx="7715304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1768"/>
                <a:gridCol w="2571768"/>
                <a:gridCol w="25717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Altergruppe</a:t>
                      </a:r>
                      <a:r>
                        <a:rPr lang="de-DE" dirty="0" smtClean="0"/>
                        <a:t> (in Jahren)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Suizidrate Männer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Suizidrate Frauen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20-25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11.9 %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3.2 %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60-65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22.9 %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7.1 %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85-90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73.2 %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15.1 %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42909" y="435769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Tabelle 1. </a:t>
            </a:r>
            <a:r>
              <a:rPr lang="de-DE" sz="1400" dirty="0" smtClean="0"/>
              <a:t>Suizidraten bei Männern und Frauen in unterschiedlichen Altersgruppen. </a:t>
            </a:r>
          </a:p>
          <a:p>
            <a:r>
              <a:rPr lang="de-DE" sz="1400" dirty="0" smtClean="0"/>
              <a:t>[Quelle: NASPRO, 2012]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214282" y="1142985"/>
            <a:ext cx="8715435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70 Prozent aller Suizide erfolgen im Rahmen einer depressiven Erkrankung.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Männer </a:t>
            </a:r>
            <a:r>
              <a:rPr lang="de-DE" dirty="0" err="1" smtClean="0"/>
              <a:t>suizidieren</a:t>
            </a:r>
            <a:r>
              <a:rPr lang="de-DE" dirty="0" smtClean="0"/>
              <a:t> sich dreimal so häufig wie Frauen, wobei Frauen öfter einen Suizidversuch begehen.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Die erhöhte Suizidrate bei geringerer Suizidversuchsrate bei Männern wird als sogenanntes </a:t>
            </a:r>
            <a:r>
              <a:rPr lang="de-DE" b="1" i="1" dirty="0" smtClean="0">
                <a:solidFill>
                  <a:schemeClr val="accent3">
                    <a:lumMod val="50000"/>
                  </a:schemeClr>
                </a:solidFill>
              </a:rPr>
              <a:t>Gender Paradox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de-DE" dirty="0" smtClean="0"/>
              <a:t>diskutiert.</a:t>
            </a:r>
          </a:p>
        </p:txBody>
      </p:sp>
    </p:spTree>
    <p:extLst>
      <p:ext uri="{BB962C8B-B14F-4D97-AF65-F5344CB8AC3E}">
        <p14:creationId xmlns:p14="http://schemas.microsoft.com/office/powerpoint/2010/main" val="32307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8572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1"/>
                </a:solidFill>
              </a:rPr>
              <a:t>Risikofaktoren					</a:t>
            </a:r>
            <a:endParaRPr lang="de-DE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42910" y="2343796"/>
          <a:ext cx="778674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Männer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Frauen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Suizidale Handlungen in der Familie 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rüherer Drogenkonsum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Frühe Trennung der Eltern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Rauchen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Borderline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-Persönlichkeitsstörung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Eigene Suizidversuche </a:t>
                      </a:r>
                      <a:endParaRPr lang="de-DE" sz="18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Hostilität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Subjektive depressive Symptome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Rauchen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Borderline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-Persönlichkeitsstörung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Wenige eigene Gründe für das Weiterleben</a:t>
                      </a: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42910" y="5000636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Tabelle 2. </a:t>
            </a:r>
            <a:r>
              <a:rPr lang="de-DE" sz="1400" dirty="0" smtClean="0"/>
              <a:t>(Weitere) Risikofaktoren für einen Suizid bei Männern und Frauen. </a:t>
            </a:r>
          </a:p>
          <a:p>
            <a:r>
              <a:rPr lang="de-DE" sz="1200" dirty="0" smtClean="0"/>
              <a:t>[Quelle: </a:t>
            </a:r>
            <a:r>
              <a:rPr lang="de-DE" sz="1200" dirty="0" err="1" smtClean="0"/>
              <a:t>Oquendo</a:t>
            </a:r>
            <a:r>
              <a:rPr lang="de-DE" sz="1200" dirty="0" smtClean="0"/>
              <a:t> et al. (2007)]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500034" y="1000108"/>
            <a:ext cx="8143932" cy="107721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Der größte Risikofaktor für einen Suizid ist eine psychische Erkrankung. Vor allem 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Depression</a:t>
            </a:r>
            <a:r>
              <a:rPr lang="de-DE" sz="1600" dirty="0" smtClean="0"/>
              <a:t>, aber auch 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schizophrene</a:t>
            </a:r>
            <a:r>
              <a:rPr lang="de-DE" sz="1600" dirty="0" smtClean="0"/>
              <a:t> oder 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Suchterkrankungen</a:t>
            </a:r>
            <a:r>
              <a:rPr lang="de-DE" sz="1600" dirty="0" smtClean="0"/>
              <a:t> erhöhen das Risiko eines Suizides enorm. Dabei werden 90 Prozent aller Suizide mit einer psychischen Erkrankung assoziiert.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4642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1429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1"/>
                </a:solidFill>
              </a:rPr>
              <a:t>Ausblick						</a:t>
            </a:r>
            <a:endParaRPr lang="de-DE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720" y="1071546"/>
            <a:ext cx="857256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de-DE" dirty="0" smtClean="0"/>
              <a:t>Einer der größten Risikofaktoren ist das Vorhandensein einer Depression.</a:t>
            </a:r>
          </a:p>
          <a:p>
            <a:r>
              <a:rPr lang="de-DE" dirty="0" smtClean="0"/>
              <a:t>Gegenwärtig besteht noch immer eine gesellschaftliche </a:t>
            </a:r>
            <a:r>
              <a:rPr lang="de-DE" b="1" i="1" dirty="0" smtClean="0">
                <a:solidFill>
                  <a:schemeClr val="accent3">
                    <a:lumMod val="50000"/>
                  </a:schemeClr>
                </a:solidFill>
              </a:rPr>
              <a:t>Depressionsblindheit</a:t>
            </a:r>
            <a:r>
              <a:rPr lang="de-DE" dirty="0" smtClean="0"/>
              <a:t> bei Männern und damit eine deutliche Unterdiagnostizierung. 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de-DE" dirty="0" smtClean="0"/>
              <a:t>Deshalb: fundierte Kenntnisse von Geschlechterunterschieden in der Phänomenologie von Depressionen sind notwendig.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endParaRPr lang="de-DE" dirty="0" smtClean="0"/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de-DE" dirty="0" smtClean="0"/>
              <a:t>Geschlechtersensible Suizidpräventionen sind selten. Ein Zugang für präventive Maßnahmen bei Männern könnten Präventionsprogramme am Arbeitsplatz sein.</a:t>
            </a:r>
            <a:endParaRPr lang="de-DE" baseline="30000" dirty="0" smtClean="0"/>
          </a:p>
          <a:p>
            <a:endParaRPr lang="de-DE" baseline="30000" dirty="0" smtClean="0"/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de-DE" dirty="0" smtClean="0"/>
              <a:t>Generelles Umdenken von Geschlechterrollen ist nötig, um (u. a.) die Akzeptanz psychischer Krankheiten bei Männern zu fördern und das Hilfesuchverhalten zu erhöhen.</a:t>
            </a:r>
          </a:p>
          <a:p>
            <a:pPr>
              <a:buFont typeface="Wingdings"/>
              <a:buChar char="à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95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4280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		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4282" y="1000109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Gößwald</a:t>
            </a:r>
            <a:r>
              <a:rPr lang="de-DE" sz="1600" dirty="0" smtClean="0"/>
              <a:t> A, Lange M, </a:t>
            </a:r>
            <a:r>
              <a:rPr lang="de-DE" sz="1600" dirty="0" err="1" smtClean="0"/>
              <a:t>Kamtsiuris</a:t>
            </a:r>
            <a:r>
              <a:rPr lang="de-DE" sz="1600" dirty="0" smtClean="0"/>
              <a:t> P, Kurth B. DEGS: Studie zur Gesundheit Erwachsener in 	Deutschland. </a:t>
            </a:r>
            <a:r>
              <a:rPr lang="de-DE" sz="1600" dirty="0" err="1" smtClean="0"/>
              <a:t>Bundesgesundheitsbl</a:t>
            </a:r>
            <a:r>
              <a:rPr lang="de-DE" sz="1600" dirty="0" smtClean="0"/>
              <a:t>. 2012; 55(6-7):775–80.</a:t>
            </a:r>
          </a:p>
          <a:p>
            <a:r>
              <a:rPr lang="en-US" sz="1600" dirty="0" err="1" smtClean="0"/>
              <a:t>Gullestrup</a:t>
            </a:r>
            <a:r>
              <a:rPr lang="en-US" sz="1600" dirty="0" smtClean="0"/>
              <a:t>, J., </a:t>
            </a:r>
            <a:r>
              <a:rPr lang="en-US" sz="1600" dirty="0" err="1" smtClean="0"/>
              <a:t>Lequertier</a:t>
            </a:r>
            <a:r>
              <a:rPr lang="en-US" sz="1600" dirty="0" smtClean="0"/>
              <a:t>, B., &amp; Martin, G. (2011). MATES in construction: impact of a 	multimodal, community-based program for suicide prevention in the construction industry. 	International journal of environmental research and public health, 8(11), 4180–4196. 	doi:10.3390/ijerph8114180</a:t>
            </a:r>
            <a:endParaRPr lang="de-DE" sz="1600" dirty="0" smtClean="0"/>
          </a:p>
          <a:p>
            <a:r>
              <a:rPr lang="de-DE" sz="1600" dirty="0" smtClean="0"/>
              <a:t>NASPRO. (2012). Nationales Suizidpräventionsprogramm für Deutschland. Suizide in 	Deutschland 2012: Suizidzahlen und -raten 1990-2012 in Deutschland.</a:t>
            </a:r>
          </a:p>
          <a:p>
            <a:r>
              <a:rPr lang="de-DE" sz="1600" dirty="0" err="1" smtClean="0"/>
              <a:t>Oquendo</a:t>
            </a:r>
            <a:r>
              <a:rPr lang="de-DE" sz="1600" dirty="0" smtClean="0"/>
              <a:t>, M. A., </a:t>
            </a:r>
            <a:r>
              <a:rPr lang="de-DE" sz="1600" dirty="0" err="1" smtClean="0"/>
              <a:t>Bongiovi</a:t>
            </a:r>
            <a:r>
              <a:rPr lang="de-DE" sz="1600" dirty="0" smtClean="0"/>
              <a:t>-Garcia, M. E., </a:t>
            </a:r>
            <a:r>
              <a:rPr lang="de-DE" sz="1600" dirty="0" err="1" smtClean="0"/>
              <a:t>Galfalvy</a:t>
            </a:r>
            <a:r>
              <a:rPr lang="de-DE" sz="1600" dirty="0" smtClean="0"/>
              <a:t>, H., Goldberg, P. H., </a:t>
            </a:r>
            <a:r>
              <a:rPr lang="de-DE" sz="1600" dirty="0" err="1" smtClean="0"/>
              <a:t>Grunebaum</a:t>
            </a:r>
            <a:r>
              <a:rPr lang="de-DE" sz="1600" dirty="0" smtClean="0"/>
              <a:t>, M. F., 	Burke, A. K., &amp; J John Mann, M. D. (2007). Sex </a:t>
            </a:r>
            <a:r>
              <a:rPr lang="de-DE" sz="1600" dirty="0" err="1" smtClean="0"/>
              <a:t>differences</a:t>
            </a:r>
            <a:r>
              <a:rPr lang="de-DE" sz="1600" dirty="0" smtClean="0"/>
              <a:t> in </a:t>
            </a:r>
            <a:r>
              <a:rPr lang="de-DE" sz="1600" dirty="0" err="1" smtClean="0"/>
              <a:t>clinical</a:t>
            </a:r>
            <a:r>
              <a:rPr lang="de-DE" sz="1600" dirty="0" smtClean="0"/>
              <a:t> </a:t>
            </a:r>
            <a:r>
              <a:rPr lang="de-DE" sz="1600" dirty="0" err="1" smtClean="0"/>
              <a:t>predictors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smtClean="0"/>
              <a:t> 	suicidal</a:t>
            </a:r>
            <a:r>
              <a:rPr lang="de-DE" sz="1600" dirty="0" smtClean="0"/>
              <a:t> </a:t>
            </a:r>
            <a:r>
              <a:rPr lang="de-DE" sz="1600" dirty="0" err="1" smtClean="0"/>
              <a:t>acts</a:t>
            </a:r>
            <a:r>
              <a:rPr lang="de-DE" sz="1600" dirty="0" smtClean="0"/>
              <a:t> after </a:t>
            </a:r>
            <a:r>
              <a:rPr lang="de-DE" sz="1600" dirty="0" err="1" smtClean="0"/>
              <a:t>major</a:t>
            </a:r>
            <a:r>
              <a:rPr lang="de-DE" sz="1600" dirty="0" smtClean="0"/>
              <a:t> </a:t>
            </a:r>
            <a:r>
              <a:rPr lang="de-DE" sz="1600" dirty="0" err="1" smtClean="0"/>
              <a:t>depression</a:t>
            </a:r>
            <a:r>
              <a:rPr lang="de-DE" sz="1600" dirty="0" smtClean="0"/>
              <a:t>: a </a:t>
            </a:r>
            <a:r>
              <a:rPr lang="de-DE" sz="1600" dirty="0" err="1" smtClean="0"/>
              <a:t>prospective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. American Journal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Psychiatry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Wahlbeck</a:t>
            </a:r>
            <a:r>
              <a:rPr lang="de-DE" sz="1600" dirty="0" smtClean="0"/>
              <a:t> K. &amp; Mäkinen M. (Eds). (2008). </a:t>
            </a:r>
            <a:r>
              <a:rPr lang="de-DE" sz="1600" dirty="0" err="1" smtClean="0"/>
              <a:t>Prevention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depression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suicide</a:t>
            </a:r>
            <a:r>
              <a:rPr lang="de-DE" sz="1600" dirty="0" smtClean="0"/>
              <a:t>. Consensus 	</a:t>
            </a:r>
            <a:r>
              <a:rPr lang="de-DE" sz="1600" dirty="0" err="1" smtClean="0"/>
              <a:t>paper</a:t>
            </a:r>
            <a:r>
              <a:rPr lang="de-DE" sz="1600" dirty="0" smtClean="0"/>
              <a:t>. Luxembourg: European Communities.</a:t>
            </a:r>
          </a:p>
          <a:p>
            <a:r>
              <a:rPr lang="de-DE" sz="1600" dirty="0" err="1" smtClean="0"/>
              <a:t>Wolfersdorf</a:t>
            </a:r>
            <a:r>
              <a:rPr lang="de-DE" sz="1600" dirty="0" smtClean="0"/>
              <a:t>, M., &amp; </a:t>
            </a:r>
            <a:r>
              <a:rPr lang="de-DE" sz="1600" dirty="0" err="1" smtClean="0"/>
              <a:t>Plöderl</a:t>
            </a:r>
            <a:r>
              <a:rPr lang="de-DE" sz="1600" dirty="0" smtClean="0"/>
              <a:t>, M. (2016). Geschlechterunterschiede bei Suizid und Suizidalität. In 	P. </a:t>
            </a:r>
            <a:r>
              <a:rPr lang="de-DE" sz="1600" dirty="0" err="1" smtClean="0"/>
              <a:t>Kolip</a:t>
            </a:r>
            <a:r>
              <a:rPr lang="de-DE" sz="1600" dirty="0" smtClean="0"/>
              <a:t> &amp; K. Hurrelmann (Eds.), Programmbereich Gesundheit. Handbuch Geschlecht 	und Gesundheit. Männer und Frauen im Vergleich (2nd </a:t>
            </a:r>
            <a:r>
              <a:rPr lang="de-DE" sz="1600" dirty="0" err="1" smtClean="0"/>
              <a:t>ed</a:t>
            </a:r>
            <a:r>
              <a:rPr lang="de-DE" sz="1600" dirty="0" smtClean="0"/>
              <a:t>.). Bern: </a:t>
            </a:r>
            <a:r>
              <a:rPr lang="de-DE" sz="1600" dirty="0" err="1" smtClean="0"/>
              <a:t>Hogrefe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Wolfersdorf</a:t>
            </a:r>
            <a:r>
              <a:rPr lang="de-DE" sz="1600" dirty="0" smtClean="0"/>
              <a:t>, M. (2009). Männersuizid: Warum sich "erfolgreiche" Männer umbringen - 	Gedanken zur Psychodynamik. Blickpunkt der Mann, (7), 38–41.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569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051720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4000" b="1" dirty="0" smtClean="0">
                <a:solidFill>
                  <a:schemeClr val="tx2"/>
                </a:solidFill>
              </a:rPr>
              <a:t>Dank</a:t>
            </a:r>
            <a:endParaRPr lang="de-DE" altLang="de-DE" sz="4000" b="1" dirty="0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85786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</a:t>
            </a:r>
            <a:r>
              <a:rPr lang="de-DE" altLang="de-DE" b="1" dirty="0" smtClean="0"/>
              <a:t>01FP1506 </a:t>
            </a:r>
            <a:r>
              <a:rPr lang="de-DE" altLang="de-DE" b="1" dirty="0"/>
              <a:t>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0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pfleide</cp:lastModifiedBy>
  <cp:revision>110</cp:revision>
  <dcterms:created xsi:type="dcterms:W3CDTF">2011-07-11T11:26:13Z</dcterms:created>
  <dcterms:modified xsi:type="dcterms:W3CDTF">2016-10-17T11:46:35Z</dcterms:modified>
</cp:coreProperties>
</file>