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5" r:id="rId2"/>
    <p:sldId id="297" r:id="rId3"/>
    <p:sldId id="298" r:id="rId4"/>
    <p:sldId id="299" r:id="rId5"/>
    <p:sldId id="300" r:id="rId6"/>
    <p:sldId id="301" r:id="rId7"/>
    <p:sldId id="302" r:id="rId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6985" autoAdjust="0"/>
  </p:normalViewPr>
  <p:slideViewPr>
    <p:cSldViewPr snapToObjects="1">
      <p:cViewPr>
        <p:scale>
          <a:sx n="100" d="100"/>
          <a:sy n="100" d="100"/>
        </p:scale>
        <p:origin x="-58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17.10.2016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17.10.2016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287345" y="5805264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037" y="5805264"/>
              <a:ext cx="5696306" cy="89601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23" y="5885397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45" y="5805264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55017" y="1628800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/>
            </a:r>
            <a:br>
              <a:rPr lang="de-DE" altLang="de-DE" sz="2400" b="1" dirty="0">
                <a:solidFill>
                  <a:schemeClr val="tx2"/>
                </a:solidFill>
              </a:rPr>
            </a:br>
            <a:r>
              <a:rPr lang="de-DE" altLang="de-DE" sz="3600" b="1" dirty="0" smtClean="0">
                <a:solidFill>
                  <a:schemeClr val="tx2"/>
                </a:solidFill>
              </a:rPr>
              <a:t>Geschlechteraspekte </a:t>
            </a:r>
            <a:r>
              <a:rPr lang="de-DE" altLang="de-DE" sz="3600" b="1" dirty="0" smtClean="0">
                <a:solidFill>
                  <a:schemeClr val="tx2"/>
                </a:solidFill>
              </a:rPr>
              <a:t>bei ADHS</a:t>
            </a:r>
            <a:endParaRPr lang="de-DE" altLang="de-DE" sz="3600" b="1" dirty="0">
              <a:solidFill>
                <a:schemeClr val="tx2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5017" y="501317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Folien: bereitgestellt durch die Austauschplattform </a:t>
            </a:r>
            <a:r>
              <a:rPr lang="de-DE" dirty="0" err="1" smtClean="0">
                <a:solidFill>
                  <a:schemeClr val="tx2"/>
                </a:solidFill>
              </a:rPr>
              <a:t>GenderMed</a:t>
            </a:r>
            <a:r>
              <a:rPr lang="de-DE" dirty="0" smtClean="0">
                <a:solidFill>
                  <a:schemeClr val="tx2"/>
                </a:solidFill>
              </a:rPr>
              <a:t>-Wiki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142852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</a:rPr>
              <a:t>Krankheitsbild: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de-DE" sz="2400" b="1" dirty="0" smtClean="0">
                <a:solidFill>
                  <a:schemeClr val="tx2"/>
                </a:solidFill>
              </a:rPr>
              <a:t>Aufmerksamkeitsdefizit-/Hyperaktivitätsstörung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85852" y="1357298"/>
            <a:ext cx="592935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Gliederung _________________                                  </a:t>
            </a:r>
            <a:endParaRPr lang="de-DE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Epidemiologie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Symptome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Diagnostik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Literatur</a:t>
            </a: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7158" y="171370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pic>
        <p:nvPicPr>
          <p:cNvPr id="3" name="Grafik 2" descr="ADHS_Prävalen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137157"/>
            <a:ext cx="6053853" cy="379204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6357950" y="1127170"/>
            <a:ext cx="2643206" cy="301621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4.8 % der Kinder/Jugendlichen in Deutschland haben eine diagnostizierte ADHS </a:t>
            </a:r>
          </a:p>
          <a:p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Davon sind </a:t>
            </a:r>
            <a:r>
              <a:rPr lang="de-DE" dirty="0" smtClean="0"/>
              <a:t>7.9 % Jungen &amp; nur 1.8 % Mädchen! </a:t>
            </a:r>
          </a:p>
          <a:p>
            <a:endParaRPr lang="de-DE" sz="1400" dirty="0" smtClean="0"/>
          </a:p>
          <a:p>
            <a:r>
              <a:rPr lang="de-DE" sz="1400" dirty="0" smtClean="0"/>
              <a:t>(</a:t>
            </a:r>
            <a:r>
              <a:rPr lang="de-DE" sz="1400" dirty="0" err="1" smtClean="0"/>
              <a:t>KiGGS</a:t>
            </a:r>
            <a:r>
              <a:rPr lang="de-DE" sz="1400" dirty="0" smtClean="0"/>
              <a:t>, 2007)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142843" y="4915927"/>
            <a:ext cx="605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Prävalenz diagnostizierter ADHS in verschiedenen Alterskohorten (Jungen &amp; Mädchen)</a:t>
            </a:r>
            <a:r>
              <a:rPr lang="de-DE" dirty="0" smtClean="0"/>
              <a:t> 		      </a:t>
            </a:r>
            <a:r>
              <a:rPr lang="de-DE" sz="1200" dirty="0" smtClean="0"/>
              <a:t>[Quelle: </a:t>
            </a:r>
            <a:r>
              <a:rPr lang="de-DE" sz="1200" dirty="0" err="1" smtClean="0"/>
              <a:t>GenderMed</a:t>
            </a:r>
            <a:r>
              <a:rPr lang="de-DE" sz="1200" dirty="0" smtClean="0"/>
              <a:t>-Wiki, nach Schlack et al. (2007)]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2287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5720" y="285728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Symptome_____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285720" y="1071546"/>
          <a:ext cx="857256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299"/>
                <a:gridCol w="4250261"/>
              </a:tblGrid>
              <a:tr h="3255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Jungen</a:t>
                      </a:r>
                      <a:r>
                        <a:rPr lang="de-DE" baseline="0" dirty="0" smtClean="0"/>
                        <a:t> &gt; Mädchen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Mädchen &gt;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Jungen </a:t>
                      </a:r>
                      <a:endParaRPr lang="de-DE" dirty="0"/>
                    </a:p>
                  </a:txBody>
                  <a:tcPr/>
                </a:tc>
              </a:tr>
              <a:tr h="18175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1" i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Hyperaktivität/Impulsivität: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Betroffene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Jungen zeigen im Vergleich zu Mädchen eine deutlich stärkere hyperaktiv-impulsive Symptomatik.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Aufmerksamkeitsdefizit: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Betroffene Mädchen zeigen eher Aufmerksamkeitsschwierigkeiten als impulsive Verhaltensweisen.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28596" y="3643314"/>
            <a:ext cx="8286808" cy="1754326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</a:t>
            </a:r>
            <a:r>
              <a:rPr lang="de-DE" dirty="0" smtClean="0">
                <a:solidFill>
                  <a:schemeClr val="dk1"/>
                </a:solidFill>
                <a:latin typeface="+mn-lt"/>
                <a:sym typeface="Wingdings" pitchFamily="2" charset="2"/>
              </a:rPr>
              <a:t>Hoher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 Stellenwert von hyperaktiv-impulsiven Symptomen (vergleiche ICD-10)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Oppositionelles &amp; aggressives Verhalten deutlich auffälliger als Unaufmerksamkeit (z. B. im Schulalltag)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solidFill>
                <a:schemeClr val="dk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accent3"/>
                </a:solidFill>
                <a:latin typeface="+mn-lt"/>
                <a:sym typeface="Wingdings" pitchFamily="2" charset="2"/>
              </a:rPr>
              <a:t></a:t>
            </a:r>
            <a:r>
              <a:rPr lang="de-DE" dirty="0" smtClean="0">
                <a:solidFill>
                  <a:schemeClr val="dk1"/>
                </a:solidFill>
                <a:latin typeface="+mn-lt"/>
                <a:sym typeface="Wingdings" pitchFamily="2" charset="2"/>
              </a:rPr>
              <a:t> M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eist frühzeitigere Diagnose/Behandlung von Jungen im Vergleich zu Mädchen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accent3"/>
                </a:solidFill>
                <a:latin typeface="+mn-lt"/>
                <a:sym typeface="Wingdings" pitchFamily="2" charset="2"/>
              </a:rPr>
              <a:t></a:t>
            </a:r>
            <a:r>
              <a:rPr lang="de-DE" dirty="0" smtClean="0">
                <a:solidFill>
                  <a:schemeClr val="dk1"/>
                </a:solidFill>
                <a:latin typeface="+mn-lt"/>
                <a:sym typeface="Wingdings" pitchFamily="2" charset="2"/>
              </a:rPr>
              <a:t> K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ann zu Verzerrung des Geschlechterverhältnisses bei ADHS führen</a:t>
            </a:r>
          </a:p>
        </p:txBody>
      </p:sp>
    </p:spTree>
    <p:extLst>
      <p:ext uri="{BB962C8B-B14F-4D97-AF65-F5344CB8AC3E}">
        <p14:creationId xmlns:p14="http://schemas.microsoft.com/office/powerpoint/2010/main" val="234534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5720" y="285728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Diagnostik_____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285720" y="2428868"/>
          <a:ext cx="8643998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99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Modifikation diagnostischer Kriterien von ADHS für Patientinnen </a:t>
                      </a:r>
                      <a:r>
                        <a:rPr lang="de-DE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(nach </a:t>
                      </a:r>
                      <a:r>
                        <a:rPr lang="de-DE" sz="1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Ohan</a:t>
                      </a:r>
                      <a:r>
                        <a:rPr lang="de-DE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&amp; Johnston, 2005)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Kichert und redet übermäßig viel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Schreibt Mitteilungen/Briefchen anstatt sich auf den Unterricht zu konzentrieren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Redet ohne nachzudenken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Wechselt impulsiv oder ohne nachzudenken Freunde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Wechselt impulsiv die Themen während einer Unterhaltung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Redet/flüstert im Unterricht anstatt sich auf den Unterricht zu konzentrieren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Malt/kritzelt während des Unterrichtes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Ist bezüglich sozialer Aktivitäten vergesslich (z. B. Vergessen von Verabredungen)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14282" y="1071546"/>
            <a:ext cx="8715436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Es wird angenommen, dass sich Hyperaktivität &amp; Impulsivität bei Mädchen mit ADHS weniger in motorischer als viel mehr in „emotionaler“ Hyperaktivität äußert. </a:t>
            </a:r>
            <a:r>
              <a:rPr lang="de-DE" dirty="0" err="1" smtClean="0"/>
              <a:t>Ohan</a:t>
            </a:r>
            <a:r>
              <a:rPr lang="de-DE" dirty="0" smtClean="0"/>
              <a:t> &amp; Johnston (2005) haben deshalb für die Diagnose von ADHS bei Mädchen geschlechtersensible „weibliche“ Items entwickelt.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19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42808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Literatur_____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4282" y="1071546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Konrad K, Günther T. Ursachen der Geschlechtsunterschiede in der Prävalenz der 	Aufmerksamkeitsdefizit-/ Hyperaktivitäts-Störung. In: Lautenbacher S, 	</a:t>
            </a:r>
            <a:r>
              <a:rPr lang="de-DE" dirty="0" err="1" smtClean="0"/>
              <a:t>Güntürkün</a:t>
            </a:r>
            <a:r>
              <a:rPr lang="de-DE" dirty="0" smtClean="0"/>
              <a:t> O, Hausmann M, </a:t>
            </a:r>
            <a:r>
              <a:rPr lang="de-DE" dirty="0" err="1" smtClean="0"/>
              <a:t>editors</a:t>
            </a:r>
            <a:r>
              <a:rPr lang="de-DE" dirty="0" smtClean="0"/>
              <a:t>. Gehirn und Geschlecht: 	Neurowissenschaft des kleinen Unterschieds zwischen Frau und Mann. 	Heidelberg: Springer; 2007. p. 223–40.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Ohan</a:t>
            </a:r>
            <a:r>
              <a:rPr lang="de-DE" dirty="0" smtClean="0"/>
              <a:t> JL, Johnston C. Gender </a:t>
            </a:r>
            <a:r>
              <a:rPr lang="de-DE" dirty="0" err="1" smtClean="0"/>
              <a:t>appropriateness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symptom</a:t>
            </a:r>
            <a:r>
              <a:rPr lang="de-DE" dirty="0" smtClean="0"/>
              <a:t> </a:t>
            </a:r>
            <a:r>
              <a:rPr lang="de-DE" dirty="0" err="1" smtClean="0"/>
              <a:t>criteria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-	</a:t>
            </a:r>
            <a:r>
              <a:rPr lang="de-DE" dirty="0" err="1" smtClean="0"/>
              <a:t>deficit</a:t>
            </a:r>
            <a:r>
              <a:rPr lang="de-DE" dirty="0" smtClean="0"/>
              <a:t>/</a:t>
            </a:r>
            <a:r>
              <a:rPr lang="de-DE" dirty="0" err="1" smtClean="0"/>
              <a:t>hyperactivity</a:t>
            </a:r>
            <a:r>
              <a:rPr lang="de-DE" dirty="0" smtClean="0"/>
              <a:t> </a:t>
            </a:r>
            <a:r>
              <a:rPr lang="de-DE" dirty="0" err="1" smtClean="0"/>
              <a:t>disorder</a:t>
            </a:r>
            <a:r>
              <a:rPr lang="de-DE" dirty="0" smtClean="0"/>
              <a:t>, </a:t>
            </a:r>
            <a:r>
              <a:rPr lang="de-DE" dirty="0" err="1" smtClean="0"/>
              <a:t>oppositional-defiant</a:t>
            </a:r>
            <a:r>
              <a:rPr lang="de-DE" dirty="0" smtClean="0"/>
              <a:t> </a:t>
            </a:r>
            <a:r>
              <a:rPr lang="de-DE" dirty="0" err="1" smtClean="0"/>
              <a:t>disorder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conduct</a:t>
            </a:r>
            <a:r>
              <a:rPr lang="de-DE" dirty="0" smtClean="0"/>
              <a:t> 	</a:t>
            </a:r>
            <a:r>
              <a:rPr lang="de-DE" dirty="0" err="1" smtClean="0"/>
              <a:t>disorder</a:t>
            </a:r>
            <a:r>
              <a:rPr lang="de-DE" dirty="0" smtClean="0"/>
              <a:t>. Child </a:t>
            </a:r>
            <a:r>
              <a:rPr lang="de-DE" dirty="0" err="1" smtClean="0"/>
              <a:t>Psychiatry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Human Development 2005; 35(4):359–81.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Schlack R, </a:t>
            </a:r>
            <a:r>
              <a:rPr lang="de-DE" dirty="0" err="1" smtClean="0"/>
              <a:t>Hölling</a:t>
            </a:r>
            <a:r>
              <a:rPr lang="de-DE" dirty="0" smtClean="0"/>
              <a:t> H, Kurth B, Huss M. Die Prävalenz der Aufmerksamkeitsdefizit-	/Hyperaktivitätsstörung (ADHS) bei Kindern und Jugendlichen in Deutschland. 	Erste Ergebnisse aus dem Kinder- und Jugendgesundheitssurvey (</a:t>
            </a:r>
            <a:r>
              <a:rPr lang="de-DE" dirty="0" err="1" smtClean="0"/>
              <a:t>KiGGS</a:t>
            </a:r>
            <a:r>
              <a:rPr lang="de-DE" dirty="0" smtClean="0"/>
              <a:t>). 	Bundesgesundheitsblatt, Gesundheitsforschung, Gesundheitsschutz 2007; 	50 (5-6):827–35.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45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411413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4000" b="1" dirty="0" smtClean="0">
                <a:solidFill>
                  <a:schemeClr val="tx2"/>
                </a:solidFill>
              </a:rPr>
              <a:t>Dank</a:t>
            </a:r>
            <a:endParaRPr lang="de-DE" altLang="de-DE" sz="4000" b="1" dirty="0">
              <a:solidFill>
                <a:schemeClr val="tx2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85786" y="2571744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</a:t>
            </a:r>
            <a:r>
              <a:rPr lang="de-DE" altLang="de-DE" b="1" dirty="0" smtClean="0"/>
              <a:t>01FP1506 </a:t>
            </a:r>
            <a:r>
              <a:rPr lang="de-DE" altLang="de-DE" b="1" dirty="0"/>
              <a:t>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Bildschirmpräsentation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weskom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pfleide</cp:lastModifiedBy>
  <cp:revision>107</cp:revision>
  <dcterms:created xsi:type="dcterms:W3CDTF">2011-07-11T11:26:13Z</dcterms:created>
  <dcterms:modified xsi:type="dcterms:W3CDTF">2016-10-17T10:36:53Z</dcterms:modified>
</cp:coreProperties>
</file>