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8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926B251-5CB4-4A3E-BD5A-B50FC7222A95}">
          <p14:sldIdLst>
            <p14:sldId id="256"/>
            <p14:sldId id="260"/>
            <p14:sldId id="261"/>
            <p14:sldId id="262"/>
            <p14:sldId id="263"/>
            <p14:sldId id="264"/>
            <p14:sldId id="265"/>
            <p14:sldId id="266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5675313"/>
            <a:ext cx="9144000" cy="1182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55576" y="2204864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EINFÜGEN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104" y="0"/>
            <a:ext cx="3636056" cy="891073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831799"/>
            <a:ext cx="9036000" cy="837561"/>
          </a:xfrm>
          <a:prstGeom prst="rect">
            <a:avLst/>
          </a:prstGeom>
        </p:spPr>
      </p:pic>
      <p:sp>
        <p:nvSpPr>
          <p:cNvPr id="7" name="Textfeld 6"/>
          <p:cNvSpPr txBox="1"/>
          <p:nvPr userDrawn="1"/>
        </p:nvSpPr>
        <p:spPr>
          <a:xfrm>
            <a:off x="861356" y="4965087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2"/>
                </a:solidFill>
              </a:rPr>
              <a:t>Folien: bereitgestellt durch die Austauschplattform „</a:t>
            </a:r>
            <a:r>
              <a:rPr lang="de-DE" sz="2000" dirty="0" err="1">
                <a:solidFill>
                  <a:schemeClr val="tx2"/>
                </a:solidFill>
              </a:rPr>
              <a:t>GenderMed</a:t>
            </a:r>
            <a:r>
              <a:rPr lang="de-DE" sz="2000" dirty="0">
                <a:solidFill>
                  <a:schemeClr val="tx2"/>
                </a:solidFill>
              </a:rPr>
              <a:t>-Wiki</a:t>
            </a:r>
            <a:r>
              <a:rPr lang="de-DE" sz="2400" dirty="0">
                <a:solidFill>
                  <a:schemeClr val="tx2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65890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825" y="260648"/>
            <a:ext cx="6768752" cy="50405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4" name="Rechteck 3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250825" y="1268413"/>
            <a:ext cx="8497888" cy="453707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90098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5675313"/>
            <a:ext cx="9144000" cy="1182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2143108" y="1700213"/>
            <a:ext cx="4643437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4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Dank</a:t>
            </a:r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714348" y="2571744"/>
            <a:ext cx="823815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Dieses Vorhaben wurde aus Mitteln des Bundesministeriums für Bildung </a:t>
            </a:r>
            <a:b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und Forschung unter dem Förderkennzeichen 01 FP 1506 gefördert.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 Verantwortung für den Inhalt dieser Veröffentlichung liegt bei 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Autor/-innen.</a:t>
            </a:r>
            <a:endParaRPr kumimoji="0" lang="de-DE" alt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37311" y="0"/>
            <a:ext cx="3706689" cy="908383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831799"/>
            <a:ext cx="9036000" cy="83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3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46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5"/>
          <p:cNvSpPr>
            <a:spLocks noChangeArrowheads="1"/>
          </p:cNvSpPr>
          <p:nvPr userDrawn="1"/>
        </p:nvSpPr>
        <p:spPr bwMode="auto">
          <a:xfrm>
            <a:off x="0" y="0"/>
            <a:ext cx="8964488" cy="908050"/>
          </a:xfrm>
          <a:prstGeom prst="rect">
            <a:avLst/>
          </a:prstGeom>
          <a:solidFill>
            <a:srgbClr val="F4F3E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215651" y="0"/>
            <a:ext cx="1748837" cy="90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45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2" r:id="rId2"/>
    <p:sldLayoutId id="2147483711" r:id="rId3"/>
    <p:sldLayoutId id="2147483713" r:id="rId4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Geschlechtsaspekte </a:t>
            </a:r>
            <a:br>
              <a:rPr lang="de-DE" altLang="de-DE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de-DE" altLang="de-DE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bei Schizophrenie</a:t>
            </a:r>
            <a:br>
              <a:rPr lang="de-DE" altLang="de-DE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587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285852" y="1357298"/>
            <a:ext cx="59293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i="1" u="sng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Gliederung			                                  </a:t>
            </a:r>
            <a:endParaRPr lang="de-DE" sz="2400" u="sng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Epidemiologie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Psychosoziale Faktoren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Schutzfaktor Östrogen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</a:t>
            </a:r>
          </a:p>
          <a:p>
            <a:pPr marL="342900" indent="-342900">
              <a:buAutoNum type="arabicPeriod" startAt="3"/>
            </a:pPr>
            <a:endParaRPr lang="de-DE" dirty="0">
              <a:solidFill>
                <a:schemeClr val="tx2"/>
              </a:solidFill>
            </a:endParaRPr>
          </a:p>
          <a:p>
            <a:pPr marL="342900" indent="-342900">
              <a:buAutoNum type="arabicPeriod" startAt="3"/>
            </a:pP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51520" y="260648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Krankheitsbild: Schizophrenie</a:t>
            </a:r>
          </a:p>
        </p:txBody>
      </p:sp>
      <p:cxnSp>
        <p:nvCxnSpPr>
          <p:cNvPr id="5" name="Gerader Verbinder 4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6" name="Rechteck 5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92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5720" y="285728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Epidemiologie				</a:t>
            </a:r>
          </a:p>
        </p:txBody>
      </p:sp>
      <p:pic>
        <p:nvPicPr>
          <p:cNvPr id="3" name="Grafik 2" descr="Krankheitsausbruch_Schizophren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186195"/>
            <a:ext cx="8338180" cy="3826981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428596" y="5066600"/>
            <a:ext cx="88069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Grafik 1. Geschlechterspezifische Verteilung des Krankheitsausbruches (erste Anzeichen) über die Lebensspanne (prozentueller Anteil pro Altersgruppe an der Gesamtheit der Ersterkrankungen).</a:t>
            </a:r>
            <a:b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[Quelle: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GenderMed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-Wiki, nach: Häfner et al. (1991)]</a:t>
            </a:r>
          </a:p>
        </p:txBody>
      </p:sp>
      <p:cxnSp>
        <p:nvCxnSpPr>
          <p:cNvPr id="5" name="Gerader Verbinder 4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6" name="Rechteck 5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990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5720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Epidemiologie			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42910" y="1402898"/>
            <a:ext cx="7929618" cy="3970318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Eine Erkrankung vor dem 15. Lebensjahr ist bei beiden Geschlechtern extrem selten.</a:t>
            </a:r>
          </a:p>
          <a:p>
            <a:pPr>
              <a:buFont typeface="Arial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Männer erkranken durchschnittlich drei bis vier Jahre früher als Frauen. 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Ab 15 Jahren steigt bei Männern die Erkrankungshäufigkeit steil an und erreicht ihr Maximum zwischen 15 und 25 Jahren. 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Bei Frauen steigt die Erkrankungshäufigkeit langsamer an und erreicht einen flacheren Gipfel zwischen 15 und 30 Jahren.</a:t>
            </a:r>
          </a:p>
          <a:p>
            <a:pPr>
              <a:buFont typeface="Wingdings"/>
              <a:buChar char="à"/>
            </a:pPr>
            <a:r>
              <a:rPr lang="de-DE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ABER: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Bei Frauen ergibt sich zwischen 45 und 50 Jahren (Beginn der Menopause) ein weiterer Erkrankungsgipfel mit signifikantem Unterschied im Vergleich zu Männern derselben Altersgruppe.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de-DE" dirty="0"/>
          </a:p>
        </p:txBody>
      </p:sp>
      <p:cxnSp>
        <p:nvCxnSpPr>
          <p:cNvPr id="4" name="Gerader Verbinder 3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6" name="Rechteck 5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3043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5720" y="242808"/>
            <a:ext cx="5724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Psychosoziale Faktoren			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847687"/>
              </p:ext>
            </p:extLst>
          </p:nvPr>
        </p:nvGraphicFramePr>
        <p:xfrm>
          <a:off x="946731" y="1415272"/>
          <a:ext cx="7340045" cy="316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60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48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Soziale Rolle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Männer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(N = 108)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endParaRPr lang="de-DE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Frauen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(N = 108)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Gesamt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(N=232)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Schulbildung 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70 % 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n. s. 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69 % 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70 % 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Berufsausbildung 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41 % 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 .s. 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38 % 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39 % 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Berufstätigkeit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37 % 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≤ 0.05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52 %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45 %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Eigenes Einkommen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44 %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n. s. 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55 %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50 %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Eigene Wohnung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39 %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≤ 0.05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54 %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47 %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Ehe/stabile Partnerschaft 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28 %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≤ 0.01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52 %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41 %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928661" y="4653136"/>
            <a:ext cx="7500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Geschlechterunterschiede in der Erfüllung der sozialen Rolle beim Auftreten erster Krankheitszeichen. [Quelle: Häfner et al. (1996)]</a:t>
            </a:r>
          </a:p>
        </p:txBody>
      </p:sp>
      <p:cxnSp>
        <p:nvCxnSpPr>
          <p:cNvPr id="6" name="Gerader Verbinder 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7" name="Rechteck 6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0229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5720" y="242808"/>
            <a:ext cx="5724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Psychosoziale Faktoren			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999011"/>
              </p:ext>
            </p:extLst>
          </p:nvPr>
        </p:nvGraphicFramePr>
        <p:xfrm>
          <a:off x="642910" y="1281152"/>
          <a:ext cx="785818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Frauen</a:t>
                      </a:r>
                      <a:r>
                        <a:rPr lang="de-DE" baseline="0" dirty="0"/>
                        <a:t> </a:t>
                      </a:r>
                      <a:r>
                        <a:rPr lang="de-DE" dirty="0"/>
                        <a:t>(N</a:t>
                      </a:r>
                      <a:r>
                        <a:rPr lang="de-DE" baseline="0" dirty="0"/>
                        <a:t> = 22)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Männer (N = 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1" dirty="0"/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Altersmittelwert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44 Jahre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41 Jahre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n. s.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Symptome</a:t>
                      </a:r>
                      <a:r>
                        <a:rPr lang="de-DE" baseline="0" dirty="0"/>
                        <a:t>/Behinderung vorhanden</a:t>
                      </a:r>
                      <a:endParaRPr lang="de-DE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59 %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62 %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n. s.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Nie verheiratet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23 %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71 %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1" dirty="0"/>
                        <a:t>p</a:t>
                      </a:r>
                      <a:r>
                        <a:rPr lang="de-DE" dirty="0"/>
                        <a:t> ≤</a:t>
                      </a:r>
                      <a:r>
                        <a:rPr lang="de-DE" baseline="0" dirty="0"/>
                        <a:t> 0.01</a:t>
                      </a:r>
                      <a:endParaRPr lang="de-DE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Verheiratet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42</a:t>
                      </a:r>
                      <a:r>
                        <a:rPr lang="de-DE" baseline="0" dirty="0"/>
                        <a:t> % </a:t>
                      </a:r>
                      <a:endParaRPr lang="de-DE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19</a:t>
                      </a:r>
                      <a:r>
                        <a:rPr lang="de-DE" baseline="0" dirty="0"/>
                        <a:t> % </a:t>
                      </a:r>
                      <a:endParaRPr lang="de-DE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n. s.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Lebt mit (Ehe-)</a:t>
                      </a:r>
                      <a:r>
                        <a:rPr lang="de-DE" dirty="0" err="1"/>
                        <a:t>partnerIn</a:t>
                      </a:r>
                      <a:endParaRPr lang="de-DE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53 %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28 %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1" dirty="0"/>
                        <a:t>p</a:t>
                      </a:r>
                      <a:r>
                        <a:rPr lang="de-DE" dirty="0"/>
                        <a:t> ≤ 0.05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Lebt im Heim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5 %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28 %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n. s.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Hat eigene Kinder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45 %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26 %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i="1" dirty="0"/>
                        <a:t>p</a:t>
                      </a:r>
                      <a:r>
                        <a:rPr lang="de-DE" dirty="0"/>
                        <a:t> ≤ 0.05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Reguläres</a:t>
                      </a:r>
                      <a:r>
                        <a:rPr lang="de-DE" baseline="0" dirty="0"/>
                        <a:t> Beschäftigungsverhältnis</a:t>
                      </a:r>
                      <a:endParaRPr lang="de-DE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26 %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31 %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n.</a:t>
                      </a:r>
                      <a:r>
                        <a:rPr lang="de-DE" baseline="0" dirty="0"/>
                        <a:t> s. </a:t>
                      </a:r>
                      <a:endParaRPr lang="de-DE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642910" y="5271591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Vergleich der Lebenssituation erkrankter Frauen und Männer 15.5 Jahre nach der Erstaufnahme. [Quelle: Häfner et al. (2003)] </a:t>
            </a:r>
          </a:p>
        </p:txBody>
      </p:sp>
      <p:cxnSp>
        <p:nvCxnSpPr>
          <p:cNvPr id="6" name="Gerader Verbinder 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7" name="Rechteck 6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1003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71472" y="1452840"/>
            <a:ext cx="8072494" cy="3416320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Östrogen führt zu einem Aufschub des Erkrankungsrisikos &amp; einer Milderung der Symptomatik.</a:t>
            </a:r>
          </a:p>
          <a:p>
            <a:pPr>
              <a:buFont typeface="Arial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Prämorbides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Defizit an Östrogen scheint nicht genügend Schutz bezüglich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dopaminerger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Dysbalance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/Überfunktion zu bieten und damit das Risiko einer Schizophrenie zu erhöhen.</a:t>
            </a:r>
          </a:p>
          <a:p>
            <a:pPr>
              <a:buFont typeface="Arial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Östrogensubstitution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als Co-Medikation bei akuten Schüben zeigt günstige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bei beiden Geschlechtern. </a:t>
            </a:r>
          </a:p>
          <a:p>
            <a:pPr>
              <a:buFont typeface="Arial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/>
              <a:buChar char="à"/>
            </a:pPr>
            <a:r>
              <a:rPr lang="de-DE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Hormonelle Nebenwirkungen (v. a. Männer) &amp; deutlich erhöhtes Risiko für Herzerkrankungen, Brustkrebs &amp; Thrombose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85720" y="285728"/>
            <a:ext cx="550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Schutzfaktor Östrogen			</a:t>
            </a:r>
          </a:p>
        </p:txBody>
      </p:sp>
      <p:cxnSp>
        <p:nvCxnSpPr>
          <p:cNvPr id="4" name="Gerader Verbinder 3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5" name="Rechteck 4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6322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14282" y="285728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			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14282" y="955492"/>
            <a:ext cx="89297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Bergemann N, Mundt C,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Parzer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P,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Jannakos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I, Nagl I,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Salbach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B et al. Plasma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concentrations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estradiol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suffering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schizophrenia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treated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conventional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versus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atypical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antipsychotics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Schizophrenia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2005; 73(2-3):357–66.</a:t>
            </a:r>
          </a:p>
          <a:p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Gaebel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W,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Wölwer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W. Gesundheitsberichterstattung des Bundes: Robert-Koch-Institut; 2010 Jul 27.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Grimes, David A. MD,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Lobo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Rogerio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A. MD.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Perspectives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Women's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Initiative Trial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Hormone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Replacement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Obstetrics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Gynecology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2002; 100(6):1344–53.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Häfner H. Die Rolle von Geschlecht und Gehirn bei Schizophrenie. In: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Lautenbacher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S,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Güntürkün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O, Hausmann M,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editor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Geschlecht und Gehirn: Neurowissenschaft des kleinen Unterschieds zwischen Mann und Frau. Heidelberg: Springer Medizin; 2007. p. 297–330.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Häfner H, Ehrenreich H,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Gattaz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WF,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Louza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MR, Riecher-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Rossler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Kulkarni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J.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Oestrogen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-A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Protective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Factor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Schizophrenia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lvl="1"/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Psychiatry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Reviews 2006; 2(3):339–52.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Häfner H, Löffler W, Riecher-Rössler A, Häfner-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Ranabauer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W. Schizophrenie und Wahn im höheren und hohen Lebensalter. Der </a:t>
            </a:r>
          </a:p>
          <a:p>
            <a:pPr lvl="1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Nervenarzt 2001; 72(5):347–57.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Häfner H, Maurer K, Löffler W, der Heiden W an,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Munk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-Jørgensen P,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Hambrecht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M et al. The ABC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schizophrenia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: A </a:t>
            </a:r>
          </a:p>
          <a:p>
            <a:pPr lvl="1"/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preliminary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Psychiatry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Psychiatric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Epidemiology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1998; 33(8):380–6.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Häfner H. The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epidemiology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onset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early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schizophrenia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New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psychiatry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Hogrefe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&amp; Huber Publishers, </a:t>
            </a:r>
          </a:p>
          <a:p>
            <a:pPr lvl="1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Seattle Toronto 1996:33–60.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Häfner H., Riecher A., Maurer K.,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Fätkenheuer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B., Löffler W., an der Heiden W.,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Munk-Jorgensen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P.,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Strömgren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E. </a:t>
            </a:r>
          </a:p>
          <a:p>
            <a:pPr lvl="1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Geschlechtsunterschiede bei schizophrenen Erkrankungen.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Fortschr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Neurol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Psychiat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1991; 59:343–60.</a:t>
            </a:r>
          </a:p>
          <a:p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Kulkarni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J, Riedel A, de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Castella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A R, Fitzgerald PB, Rolfe TJ, Taffe J et al. A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adjunctive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oestrogen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</a:p>
          <a:p>
            <a:pPr lvl="1"/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schizophrenia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Archives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women's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mental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2002; 5(3):99–104.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Ochoa S,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Usall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J,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Cobo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J,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Labad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X,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Kulkarni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J. Gender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differences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schizophrenia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first-episode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psychosis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: a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comprehensive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Schizophrenia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2012; 2012:916198.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Sartorius N,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Jablensky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Korten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Ernberg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G, Anker M, Cooper JE et al. Early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manifestations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first-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incidence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schizophrenia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in different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cultures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: A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preliminary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initial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phase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WHO Collaborative Study on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Determinants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Outcome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Severe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Mental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Disorders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Psychol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Med. 1986; 16(04):909.</a:t>
            </a:r>
          </a:p>
          <a:p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Tandon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R,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Keshavan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MS, Nasrallah HA.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Schizophrenia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"just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in 2008. 2.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Epidemiology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etiology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/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Schizophrenia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2008; 102(1-3):1–18.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van Os J, Howard R,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Takei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N, Murray R.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Increasing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factor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psychosis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elderly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Soc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Psychiatry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Psychiatr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Epidemiol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1995; 30(4):161–4.</a:t>
            </a:r>
          </a:p>
        </p:txBody>
      </p:sp>
    </p:spTree>
    <p:extLst>
      <p:ext uri="{BB962C8B-B14F-4D97-AF65-F5344CB8AC3E}">
        <p14:creationId xmlns:p14="http://schemas.microsoft.com/office/powerpoint/2010/main" val="2863956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1994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lienmaster_GenderMed_Präsentationen" id="{BAE2F2D9-6DDB-4EDB-A31E-E7191BBE587F}" vid="{B7B949D5-4EC8-4F82-8806-33C7DBCAD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Folienmaster_GenderMed_Präsentationen</Template>
  <TotalTime>0</TotalTime>
  <Words>791</Words>
  <Application>Microsoft Office PowerPoint</Application>
  <PresentationFormat>Bildschirmpräsentation (4:3)</PresentationFormat>
  <Paragraphs>131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Office-Design</vt:lpstr>
      <vt:lpstr>Geschlechtsaspekte  bei Schizophrenie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Schreitmueller</dc:creator>
  <cp:lastModifiedBy>Julia Schreitmueller</cp:lastModifiedBy>
  <cp:revision>10</cp:revision>
  <dcterms:created xsi:type="dcterms:W3CDTF">2017-01-12T14:54:53Z</dcterms:created>
  <dcterms:modified xsi:type="dcterms:W3CDTF">2017-01-16T12:24:09Z</dcterms:modified>
</cp:coreProperties>
</file>