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5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926B251-5CB4-4A3E-BD5A-B50FC7222A95}">
          <p14:sldIdLst>
            <p14:sldId id="256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5675313"/>
            <a:ext cx="9144000" cy="118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2204864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EINFÜGEN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104" y="0"/>
            <a:ext cx="3636056" cy="891073"/>
          </a:xfrm>
          <a:prstGeom prst="rect">
            <a:avLst/>
          </a:prstGeom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31799"/>
            <a:ext cx="9036000" cy="837561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861356" y="496508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Folien: bereitgestellt durch die Austauschplattform „</a:t>
            </a:r>
            <a:r>
              <a:rPr lang="de-DE" sz="2000" dirty="0" err="1">
                <a:solidFill>
                  <a:schemeClr val="tx2"/>
                </a:solidFill>
              </a:rPr>
              <a:t>GenderMed</a:t>
            </a:r>
            <a:r>
              <a:rPr lang="de-DE" sz="2000" dirty="0">
                <a:solidFill>
                  <a:schemeClr val="tx2"/>
                </a:solidFill>
              </a:rPr>
              <a:t>-Wiki</a:t>
            </a:r>
            <a:r>
              <a:rPr lang="de-DE" sz="2400" dirty="0">
                <a:solidFill>
                  <a:schemeClr val="tx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5890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5" y="260648"/>
            <a:ext cx="6768752" cy="50405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sp>
        <p:nvSpPr>
          <p:cNvPr id="4" name="Rechteck 3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50825" y="1268413"/>
            <a:ext cx="8497888" cy="45370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009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5675313"/>
            <a:ext cx="9144000" cy="118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2143108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de-DE" altLang="de-DE" sz="4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Dank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714348" y="2571744"/>
            <a:ext cx="82381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Dieses Vorhaben wurde aus Mitteln des Bundesministeriums für Bildung </a:t>
            </a:r>
            <a:b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und Forschung unter dem Förderkennzeichen 01 FP 1506 gefördert.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Die Verantwortung für den Inhalt dieser Veröffentlichung liegt bei 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Autor/-innen.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7311" y="0"/>
            <a:ext cx="3706689" cy="908383"/>
          </a:xfrm>
          <a:prstGeom prst="rect">
            <a:avLst/>
          </a:prstGeom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31799"/>
            <a:ext cx="9036000" cy="8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8964488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651" y="0"/>
            <a:ext cx="1748837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1" r:id="rId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b="1" dirty="0"/>
              <a:t>Geschlechtsaspekte bei pharmakologische Grundlagen</a:t>
            </a:r>
            <a:br>
              <a:rPr lang="de-DE" b="1" kern="0" dirty="0">
                <a:latin typeface="Arial" pitchFamily="34" charset="0"/>
                <a:cs typeface="Arial" pitchFamily="34" charset="0"/>
              </a:rPr>
            </a:br>
            <a:br>
              <a:rPr lang="de-DE" b="1" kern="0" dirty="0">
                <a:latin typeface="Arial" pitchFamily="34" charset="0"/>
                <a:cs typeface="Arial" pitchFamily="34" charset="0"/>
              </a:rPr>
            </a:br>
            <a:br>
              <a:rPr lang="de-DE" alt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87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55291" y="1872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Pharmakokinetik		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3419872" y="967578"/>
          <a:ext cx="5040564" cy="5125719"/>
        </p:xfrm>
        <a:graphic>
          <a:graphicData uri="http://schemas.openxmlformats.org/drawingml/2006/table">
            <a:tbl>
              <a:tblPr/>
              <a:tblGrid>
                <a:gridCol w="1260141">
                  <a:extLst>
                    <a:ext uri="{9D8B030D-6E8A-4147-A177-3AD203B41FA5}">
                      <a16:colId xmlns:a16="http://schemas.microsoft.com/office/drawing/2014/main" val="605616899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val="4108611996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val="348624177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val="2727622799"/>
                    </a:ext>
                  </a:extLst>
                </a:gridCol>
              </a:tblGrid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800">
                          <a:effectLst/>
                        </a:rPr>
                        <a:t>Parameter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800">
                          <a:effectLst/>
                        </a:rPr>
                        <a:t>Männer &gt; Frauen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800">
                          <a:effectLst/>
                        </a:rPr>
                        <a:t>Männer = Frauen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e-DE" sz="800">
                          <a:effectLst/>
                        </a:rPr>
                        <a:t>Frauen &gt; Männer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2432"/>
                  </a:ext>
                </a:extLst>
              </a:tr>
              <a:tr h="199440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b="1">
                          <a:effectLst/>
                        </a:rPr>
                        <a:t>Bioverfügbarkeit</a:t>
                      </a:r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55862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oral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36779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transdermal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31823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pulmonal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20330"/>
                  </a:ext>
                </a:extLst>
              </a:tr>
              <a:tr h="199440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b="1">
                          <a:effectLst/>
                        </a:rPr>
                        <a:t>Verteilungsvolumen*</a:t>
                      </a:r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950041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hydrophile Pharmaka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17805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lipophile Pharmaka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19966"/>
                  </a:ext>
                </a:extLst>
              </a:tr>
              <a:tr h="199440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b="1">
                          <a:effectLst/>
                        </a:rPr>
                        <a:t>Proteinbindung</a:t>
                      </a:r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34876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Albumin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93545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saures </a:t>
                      </a:r>
                      <a:r>
                        <a:rPr lang="el-GR" sz="800">
                          <a:effectLst/>
                        </a:rPr>
                        <a:t>α</a:t>
                      </a:r>
                      <a:r>
                        <a:rPr lang="el-GR" sz="800" baseline="-25000">
                          <a:effectLst/>
                        </a:rPr>
                        <a:t>1</a:t>
                      </a:r>
                      <a:r>
                        <a:rPr lang="el-GR" sz="800">
                          <a:effectLst/>
                        </a:rPr>
                        <a:t>-</a:t>
                      </a:r>
                      <a:r>
                        <a:rPr lang="de-DE" sz="800">
                          <a:effectLst/>
                        </a:rPr>
                        <a:t>Glykoprotein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7782"/>
                  </a:ext>
                </a:extLst>
              </a:tr>
              <a:tr h="199440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b="1">
                          <a:effectLst/>
                        </a:rPr>
                        <a:t>Metabolisierung</a:t>
                      </a:r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13971"/>
                  </a:ext>
                </a:extLst>
              </a:tr>
              <a:tr h="199440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i="1">
                          <a:effectLst/>
                        </a:rPr>
                        <a:t>Phase-I-Reaktionen</a:t>
                      </a:r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50640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CYP1A, -2D6, -2E1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4683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CYP2C9, -2C19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7724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CYP3A4, -2B6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05850"/>
                  </a:ext>
                </a:extLst>
              </a:tr>
              <a:tr h="199440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i="1">
                          <a:effectLst/>
                        </a:rPr>
                        <a:t>Phase-II-Reaktionen</a:t>
                      </a:r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98292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Glucuronidierung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87151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Methylierung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05830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Acetylierung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95186"/>
                  </a:ext>
                </a:extLst>
              </a:tr>
              <a:tr h="199440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b="1">
                          <a:effectLst/>
                        </a:rPr>
                        <a:t>Exkretion</a:t>
                      </a:r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31098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glomeruläre Filtration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76276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tubuläre Reabsorption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64239"/>
                  </a:ext>
                </a:extLst>
              </a:tr>
              <a:tr h="199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tubuläre Sekretion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>
                          <a:effectLst/>
                        </a:rPr>
                        <a:t>X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e-DE" sz="800">
                        <a:effectLst/>
                      </a:endParaRP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0148"/>
                  </a:ext>
                </a:extLst>
              </a:tr>
              <a:tr h="339159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800" dirty="0">
                          <a:effectLst/>
                        </a:rPr>
                        <a:t>* im Allgemeinen ist bei Männern aufgrund des durchschnittlich höheren Körpergewichts das Verteilungsvolumen größer als bei Frauen.</a:t>
                      </a:r>
                    </a:p>
                  </a:txBody>
                  <a:tcPr marL="52112" marR="52112" marT="26056" marB="26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039220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262713" y="967578"/>
            <a:ext cx="2960949" cy="2062103"/>
          </a:xfrm>
          <a:prstGeom prst="rect">
            <a:avLst/>
          </a:prstGeom>
          <a:ln w="19050">
            <a:solidFill>
              <a:srgbClr val="70AD47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Tabelle 1. Geschlechtsspezifische Unterschiede in verschiedenen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pharmakokinetischen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Parametern. [Quelle: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Nieber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(2015), modifiziert nach Wiener (2008)]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22948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Pharmakodynamik</a:t>
            </a:r>
            <a:r>
              <a:rPr kumimoji="0" lang="de-DE" sz="24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51720" y="5054211"/>
            <a:ext cx="509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Abbildung 3.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Pharmakodynamik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beschreibt die Effekte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Arzneimittels am Zielort. 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Quelle: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2016]</a:t>
            </a:r>
          </a:p>
        </p:txBody>
      </p:sp>
      <p:pic>
        <p:nvPicPr>
          <p:cNvPr id="6" name="Bild 5" descr="Bildschirmfoto 2016-06-30 um 11.46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07260"/>
            <a:ext cx="5060537" cy="38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7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1520" y="11253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Pharmakodynamik</a:t>
            </a:r>
            <a:r>
              <a:rPr lang="de-DE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4609" y="41835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Antidepressiva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36" y="1255067"/>
            <a:ext cx="8352928" cy="3785652"/>
          </a:xfrm>
          <a:prstGeom prst="rect">
            <a:avLst/>
          </a:prstGeom>
          <a:noFill/>
          <a:ln w="19050"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Hinweise für besseres Ansprechen auf SSRI bei (prämenopausalen) Frauen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Keine Unterschiede postmenopausal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Östrogensubstitution verbessert Ansprechrate postmenopausal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Schlussfolgerung: Östrogene modulieren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serotonerge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Effekte!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ABER: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Kein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Einfluss von Geschlecht und Menopause auf Rückfallraten unter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Venlafaxin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bzw.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Fluoxetin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0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1253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Pharmakodynamik</a:t>
            </a:r>
            <a:r>
              <a:rPr lang="de-DE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5788" y="45141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3590" y="1340768"/>
            <a:ext cx="8096819" cy="4093428"/>
          </a:xfrm>
          <a:prstGeom prst="rect">
            <a:avLst/>
          </a:prstGeom>
          <a:noFill/>
          <a:ln w="19050">
            <a:solidFill>
              <a:srgbClr val="70AD47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Ansprechrate ist bei  manchen Medikamenten geschlechtsspezifisch unterschiedlich.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Unterschiede treten auch an primär „unveränderten“ Organen auf.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klinische Relevanz ist häufig unklar, da viele Erkenntnisse auf retrospektiven Studien beruhen.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Gerade ältere Frauen sind gefährdet: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- geringeres Körpergewicht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- wahrscheinlich höhere Sensitivität von Ionenkanälen oder 	Abnahme der Rezeptordichte</a:t>
            </a:r>
          </a:p>
        </p:txBody>
      </p:sp>
    </p:spTree>
    <p:extLst>
      <p:ext uri="{BB962C8B-B14F-4D97-AF65-F5344CB8AC3E}">
        <p14:creationId xmlns:p14="http://schemas.microsoft.com/office/powerpoint/2010/main" val="48587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23528" y="25247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Situation			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26443" y="1140708"/>
            <a:ext cx="7091114" cy="401648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 existieren Geschlechterunterschiede bei den Wirkungen und Risiken von Arzneimitteln, Medizinprodukten und anderen Interventionen im Gesundheitswesen.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Frauen werden mittlerweile annährend repräsentativ in klinischen Studien mit Arzneimitteln eingeschlossen.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Geschlechtsspezifische Auswertungen bzw. deren Ergebnisse lassen Spielraum zur Interpretation.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Selten konkrete Angaben zur Wirksamkeit, eher zur Sicherheit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Nicht selten Angaben zu Unterschieden im Stoffwechsel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Die bisherigen Bemühungen zur Sensibilisierung zu dem Thema waren erfolgreich…und sollten fortgeführt werden.</a:t>
            </a:r>
          </a:p>
        </p:txBody>
      </p:sp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988765" y="5301208"/>
            <a:ext cx="7128792" cy="584776"/>
          </a:xfrm>
          <a:prstGeom prst="rect">
            <a:avLst/>
          </a:prstGeom>
          <a:noFill/>
          <a:ln w="28575">
            <a:solidFill>
              <a:srgbClr val="70AD47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Risiken im Medikationsmanagement lassen sich durch einen stärkeren geschlechtsspezifischen Fokus minimieren!</a:t>
            </a:r>
          </a:p>
        </p:txBody>
      </p:sp>
    </p:spTree>
    <p:extLst>
      <p:ext uri="{BB962C8B-B14F-4D97-AF65-F5344CB8AC3E}">
        <p14:creationId xmlns:p14="http://schemas.microsoft.com/office/powerpoint/2010/main" val="6076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949250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Glaeske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G, Schicktanz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Hgs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.) BARMER GEK Arzneimittelreport 2012.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Schriftenreihe zur Gesundheitsanalyse, Band 14,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Asgard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Verlangsservice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GmbH Siegburg, 2012.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Knopf, H., &amp; Grams, D. (2013). Arzneimittelanwendung von Erwachsenen in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Deutschland. Bundesgesundheitsblatt-Gesundheitsforschung-Gesundheitsschutz, 56(5-6), 868-877.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Nieber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K. Mann ist nicht gleich Frau. Geschlechtsspezifische Unterschiede in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der Pharmakotherapie. Deutsche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ApothekerZeitung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(DAZ), 2015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Vermeiden, M.; van den Broek, W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Mulder, P G H;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Birkenhäger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T. K. (2010):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menopausal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antidepressant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inpatients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In: Journal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psychopharmacology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(Oxford, England) 24 (4), S. 497–502. 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Wiener, H. (2008).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Pharmakokinetische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und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pharmakodynamische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Unterschiede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zwischen den Geschlechtern. Journal für Hypertonie-Austrian Journal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Hypertension, 12(2), 22-25.</a:t>
            </a:r>
          </a:p>
        </p:txBody>
      </p:sp>
    </p:spTree>
    <p:extLst>
      <p:ext uri="{BB962C8B-B14F-4D97-AF65-F5344CB8AC3E}">
        <p14:creationId xmlns:p14="http://schemas.microsoft.com/office/powerpoint/2010/main" val="245349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9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2413" y="23504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Pharmakologische Grundlagen		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954008"/>
            <a:ext cx="44687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Gliederung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Geschlechtsspezifische Aspekte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Arzneimittelversorgung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 Allgemein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 Psychopharmaka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1.3 Selbstmedikation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Pharmakokinetik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Pharmakodynamik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Aktuelle Situation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0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Geschlechtsspezifische Aspekte	</a:t>
            </a: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395537" y="1219974"/>
            <a:ext cx="8424936" cy="480131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Geschlechtsspezifische Unterschiede in der Arzneimitteltherapie können in vier Kategorien eingeteilt werden: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Es kann das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Ansprechen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auf eine Therapie zwischen Männern und Frauen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unterschiedlich ausgeprägt sein, weil der Arzneistoff unterschiedlich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metabolisiert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wird und dadurch Wirkung oder Wirkdauer verändert wird.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Die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Empfindlichkeit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der Zielstrukturen wie Rezeptoren oder Kanäle ist geschlechtsspezifisch unterschiedlich.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Die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Pathophysiologie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der Erkrankung als solche ist unterschiedlich.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Auf einer soziomedizinischen Ebene sind Unterschiede in der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Wahrnehmung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Beschreibung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von Symptomen und im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mit Krankheiten zu berücksichtigen.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9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01006" y="5004429"/>
            <a:ext cx="6589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Grafik 1. Prävalenz der Arzneimittelanwendung nach Geschlecht und Alter. [Quelle: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GenderMed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-Wiki (2016), nach Knopf &amp; Grams (2013)]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53" y="1291864"/>
            <a:ext cx="658971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4867" y="13564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Arzneimittelversorgung			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4867" y="43660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</a:t>
            </a:r>
          </a:p>
        </p:txBody>
      </p:sp>
    </p:spTree>
    <p:extLst>
      <p:ext uri="{BB962C8B-B14F-4D97-AF65-F5344CB8AC3E}">
        <p14:creationId xmlns:p14="http://schemas.microsoft.com/office/powerpoint/2010/main" val="4403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1253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Arzneimittelversorgung		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5" y="1067039"/>
            <a:ext cx="7128792" cy="35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7943" y="417968"/>
            <a:ext cx="252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Psychopharmaka</a:t>
            </a:r>
          </a:p>
        </p:txBody>
      </p:sp>
      <p:sp>
        <p:nvSpPr>
          <p:cNvPr id="7" name="Rechteck 6"/>
          <p:cNvSpPr/>
          <p:nvPr/>
        </p:nvSpPr>
        <p:spPr>
          <a:xfrm>
            <a:off x="971600" y="4707141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Grafik 2. Tagesdosis (DDD*)-Klassen für selektive Serotonin-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Wiederaufnahmehemmer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(z. B. Citalopram,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Fluoxetin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Sertralin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etc.) unterteilt nach Geschlecht [Quelle: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GenderMed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-Wiki (2016), nach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Glaeske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Schicktanz (2012)]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DDD =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daily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dose </a:t>
            </a:r>
          </a:p>
        </p:txBody>
      </p:sp>
    </p:spTree>
    <p:extLst>
      <p:ext uri="{BB962C8B-B14F-4D97-AF65-F5344CB8AC3E}">
        <p14:creationId xmlns:p14="http://schemas.microsoft.com/office/powerpoint/2010/main" val="242172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2" y="1124744"/>
            <a:ext cx="7878811" cy="387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11253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Arzneimittelversorgung		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6650" y="462250"/>
            <a:ext cx="240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Psychopharmaka</a:t>
            </a:r>
          </a:p>
        </p:txBody>
      </p:sp>
      <p:sp>
        <p:nvSpPr>
          <p:cNvPr id="7" name="Rechteck 6"/>
          <p:cNvSpPr/>
          <p:nvPr/>
        </p:nvSpPr>
        <p:spPr>
          <a:xfrm>
            <a:off x="661982" y="5067181"/>
            <a:ext cx="7887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Grafik 3. Tagesdosis (DDD*)-Klassen für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trizyklische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Antidepressiva (z. B.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Amitriptylin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Doxepin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Trimipramin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etc.) unterteilt nach Geschlecht [Quelle: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GenderMed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-Wiki (2016), nach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Glaeske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Schicktanz (2012)]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DDD =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daily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dose </a:t>
            </a:r>
          </a:p>
        </p:txBody>
      </p:sp>
    </p:spTree>
    <p:extLst>
      <p:ext uri="{BB962C8B-B14F-4D97-AF65-F5344CB8AC3E}">
        <p14:creationId xmlns:p14="http://schemas.microsoft.com/office/powerpoint/2010/main" val="407369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6" y="1053058"/>
            <a:ext cx="762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11253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Arzneimittelversorgung		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39230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Selbstmedikation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755715" y="5292497"/>
            <a:ext cx="7603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Grafik 4. Prävalenz der Selbstmedikation nach Geschlecht und Alter. [Quelle: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GenderMed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-Wiki (2016), nach Knopf &amp; Grams (2013)]</a:t>
            </a:r>
          </a:p>
        </p:txBody>
      </p:sp>
    </p:spTree>
    <p:extLst>
      <p:ext uri="{BB962C8B-B14F-4D97-AF65-F5344CB8AC3E}">
        <p14:creationId xmlns:p14="http://schemas.microsoft.com/office/powerpoint/2010/main" val="222489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2770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Pharmakokinetik	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12791" r="13708" b="16667"/>
          <a:stretch>
            <a:fillRect/>
          </a:stretch>
        </p:blipFill>
        <p:spPr bwMode="auto">
          <a:xfrm>
            <a:off x="1979712" y="1052736"/>
            <a:ext cx="5249123" cy="41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22996" y="5325211"/>
            <a:ext cx="576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Abbildung 1. Pharmakokinetik beschreibt die Bewegung eines Arzneistoffes durch den Körper. 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Quelle: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2016]</a:t>
            </a:r>
          </a:p>
        </p:txBody>
      </p:sp>
    </p:spTree>
    <p:extLst>
      <p:ext uri="{BB962C8B-B14F-4D97-AF65-F5344CB8AC3E}">
        <p14:creationId xmlns:p14="http://schemas.microsoft.com/office/powerpoint/2010/main" val="80471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1253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Pharmakokinetik		</a:t>
            </a:r>
          </a:p>
        </p:txBody>
      </p:sp>
      <p:pic>
        <p:nvPicPr>
          <p:cNvPr id="5" name="Picture 4" descr="Datei:Pharmakokinet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399"/>
            <a:ext cx="7620000" cy="411480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577" y="5220489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Abbildung 2. 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Pharmakokinetische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Parameter und ihre geschlechtsspezifische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Beeinflussung. [Quelle: 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GenderMed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-Wiki (2016), modifiziert nach 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Nieber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(2015)]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6239" y="474969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Unterschiede in der Verteilung</a:t>
            </a:r>
          </a:p>
        </p:txBody>
      </p:sp>
    </p:spTree>
    <p:extLst>
      <p:ext uri="{BB962C8B-B14F-4D97-AF65-F5344CB8AC3E}">
        <p14:creationId xmlns:p14="http://schemas.microsoft.com/office/powerpoint/2010/main" val="308791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lienmaster_GenderMed_Präsentationen" id="{BAE2F2D9-6DDB-4EDB-A31E-E7191BBE587F}" vid="{B7B949D5-4EC8-4F82-8806-33C7DBCAD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Folienmaster_GenderMed_Präsentationen</Template>
  <TotalTime>0</TotalTime>
  <Words>742</Words>
  <Application>Microsoft Office PowerPoint</Application>
  <PresentationFormat>Bildschirmpräsentation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Office-Design</vt:lpstr>
      <vt:lpstr>Geschlechtsaspekte bei pharmakologische Grundlagen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Schreitmueller</dc:creator>
  <cp:lastModifiedBy>Julia Schreitmueller</cp:lastModifiedBy>
  <cp:revision>13</cp:revision>
  <dcterms:created xsi:type="dcterms:W3CDTF">2017-01-12T14:54:53Z</dcterms:created>
  <dcterms:modified xsi:type="dcterms:W3CDTF">2017-01-16T15:05:54Z</dcterms:modified>
</cp:coreProperties>
</file>