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70" r:id="rId2"/>
    <p:sldId id="266" r:id="rId3"/>
    <p:sldId id="278" r:id="rId4"/>
    <p:sldId id="279" r:id="rId5"/>
    <p:sldId id="271" r:id="rId6"/>
    <p:sldId id="272" r:id="rId7"/>
    <p:sldId id="273" r:id="rId8"/>
    <p:sldId id="274" r:id="rId9"/>
    <p:sldId id="276" r:id="rId10"/>
    <p:sldId id="277" r:id="rId11"/>
    <p:sldId id="269" r:id="rId12"/>
  </p:sldIdLst>
  <p:sldSz cx="9144000" cy="6858000" type="screen4x3"/>
  <p:notesSz cx="7104063" cy="10234613"/>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FF99CC"/>
    <a:srgbClr val="FF7C80"/>
    <a:srgbClr val="CCA500"/>
    <a:srgbClr val="D6AD00"/>
    <a:srgbClr val="EAEAEA"/>
    <a:srgbClr val="DDDDDD"/>
    <a:srgbClr val="F4F3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941" autoAdjust="0"/>
    <p:restoredTop sz="96985" autoAdjust="0"/>
  </p:normalViewPr>
  <p:slideViewPr>
    <p:cSldViewPr snapToObjects="1">
      <p:cViewPr>
        <p:scale>
          <a:sx n="70" d="100"/>
          <a:sy n="70" d="100"/>
        </p:scale>
        <p:origin x="-16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7" d="100"/>
          <a:sy n="77" d="100"/>
        </p:scale>
        <p:origin x="-1554" y="-102"/>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1"/>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79875" name="Rectangle 3"/>
          <p:cNvSpPr>
            <a:spLocks noGrp="1" noChangeArrowheads="1"/>
          </p:cNvSpPr>
          <p:nvPr>
            <p:ph type="dt" sz="quarter" idx="1"/>
          </p:nvPr>
        </p:nvSpPr>
        <p:spPr bwMode="auto">
          <a:xfrm>
            <a:off x="4023992" y="1"/>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smtClean="0">
                <a:latin typeface="Calibri" pitchFamily="34" charset="0"/>
              </a:defRPr>
            </a:lvl1pPr>
          </a:lstStyle>
          <a:p>
            <a:pPr>
              <a:defRPr/>
            </a:pPr>
            <a:fld id="{96F3E674-4E3A-4D47-92B8-772446150BA5}" type="datetimeFigureOut">
              <a:rPr lang="de-DE" altLang="de-DE"/>
              <a:pPr>
                <a:defRPr/>
              </a:pPr>
              <a:t>10.08.2016</a:t>
            </a:fld>
            <a:endParaRPr lang="de-DE" altLang="de-DE"/>
          </a:p>
        </p:txBody>
      </p:sp>
      <p:sp>
        <p:nvSpPr>
          <p:cNvPr id="79876" name="Rectangle 4"/>
          <p:cNvSpPr>
            <a:spLocks noGrp="1" noChangeArrowheads="1"/>
          </p:cNvSpPr>
          <p:nvPr>
            <p:ph type="ftr" sz="quarter" idx="2"/>
          </p:nvPr>
        </p:nvSpPr>
        <p:spPr bwMode="auto">
          <a:xfrm>
            <a:off x="0" y="9721107"/>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79877" name="Rectangle 5"/>
          <p:cNvSpPr>
            <a:spLocks noGrp="1" noChangeArrowheads="1"/>
          </p:cNvSpPr>
          <p:nvPr>
            <p:ph type="sldNum" sz="quarter" idx="3"/>
          </p:nvPr>
        </p:nvSpPr>
        <p:spPr bwMode="auto">
          <a:xfrm>
            <a:off x="4023992" y="9721107"/>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smtClean="0">
                <a:latin typeface="Calibri" pitchFamily="34" charset="0"/>
              </a:defRPr>
            </a:lvl1pPr>
          </a:lstStyle>
          <a:p>
            <a:pPr>
              <a:defRPr/>
            </a:pPr>
            <a:fld id="{7F4EB405-3E19-4B51-B29F-0533BC50F11D}" type="slidenum">
              <a:rPr lang="de-DE" altLang="de-DE"/>
              <a:pPr>
                <a:defRPr/>
              </a:pPr>
              <a:t>‹Nr.›</a:t>
            </a:fld>
            <a:endParaRPr lang="de-DE" altLang="de-DE"/>
          </a:p>
        </p:txBody>
      </p:sp>
    </p:spTree>
    <p:extLst>
      <p:ext uri="{BB962C8B-B14F-4D97-AF65-F5344CB8AC3E}">
        <p14:creationId xmlns:p14="http://schemas.microsoft.com/office/powerpoint/2010/main" xmlns="" val="405197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1"/>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17411" name="Rectangle 1027"/>
          <p:cNvSpPr>
            <a:spLocks noGrp="1" noChangeArrowheads="1"/>
          </p:cNvSpPr>
          <p:nvPr>
            <p:ph type="dt" idx="1"/>
          </p:nvPr>
        </p:nvSpPr>
        <p:spPr bwMode="auto">
          <a:xfrm>
            <a:off x="4023992" y="1"/>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smtClean="0">
                <a:latin typeface="Calibri" pitchFamily="34" charset="0"/>
              </a:defRPr>
            </a:lvl1pPr>
          </a:lstStyle>
          <a:p>
            <a:pPr>
              <a:defRPr/>
            </a:pPr>
            <a:fld id="{EE4194CA-C53C-4AAF-A02F-5B2E61176F51}" type="datetimeFigureOut">
              <a:rPr lang="de-DE" altLang="de-DE"/>
              <a:pPr>
                <a:defRPr/>
              </a:pPr>
              <a:t>10.08.2016</a:t>
            </a:fld>
            <a:endParaRPr lang="de-DE" altLang="de-DE"/>
          </a:p>
        </p:txBody>
      </p:sp>
      <p:sp>
        <p:nvSpPr>
          <p:cNvPr id="5124" name="Rectangle 1028"/>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7413" name="Rectangle 1029"/>
          <p:cNvSpPr>
            <a:spLocks noGrp="1" noChangeArrowheads="1"/>
          </p:cNvSpPr>
          <p:nvPr>
            <p:ph type="body" sz="quarter" idx="3"/>
          </p:nvPr>
        </p:nvSpPr>
        <p:spPr bwMode="auto">
          <a:xfrm>
            <a:off x="710407" y="4861441"/>
            <a:ext cx="5683250" cy="4605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7414" name="Rectangle 1030"/>
          <p:cNvSpPr>
            <a:spLocks noGrp="1" noChangeArrowheads="1"/>
          </p:cNvSpPr>
          <p:nvPr>
            <p:ph type="ftr" sz="quarter" idx="4"/>
          </p:nvPr>
        </p:nvSpPr>
        <p:spPr bwMode="auto">
          <a:xfrm>
            <a:off x="0" y="9721107"/>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smtClean="0">
                <a:latin typeface="Calibri" pitchFamily="34" charset="0"/>
              </a:defRPr>
            </a:lvl1pPr>
          </a:lstStyle>
          <a:p>
            <a:pPr>
              <a:defRPr/>
            </a:pPr>
            <a:endParaRPr lang="de-DE" altLang="de-DE"/>
          </a:p>
        </p:txBody>
      </p:sp>
      <p:sp>
        <p:nvSpPr>
          <p:cNvPr id="17415" name="Rectangle 1031"/>
          <p:cNvSpPr>
            <a:spLocks noGrp="1" noChangeArrowheads="1"/>
          </p:cNvSpPr>
          <p:nvPr>
            <p:ph type="sldNum" sz="quarter" idx="5"/>
          </p:nvPr>
        </p:nvSpPr>
        <p:spPr bwMode="auto">
          <a:xfrm>
            <a:off x="4023992" y="9721107"/>
            <a:ext cx="3078427" cy="51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smtClean="0">
                <a:latin typeface="Calibri" pitchFamily="34" charset="0"/>
              </a:defRPr>
            </a:lvl1pPr>
          </a:lstStyle>
          <a:p>
            <a:pPr>
              <a:defRPr/>
            </a:pPr>
            <a:fld id="{B3B82A42-7496-4850-9FF7-41C8686E7357}" type="slidenum">
              <a:rPr lang="de-DE" altLang="de-DE"/>
              <a:pPr>
                <a:defRPr/>
              </a:pPr>
              <a:t>‹Nr.›</a:t>
            </a:fld>
            <a:endParaRPr lang="de-DE" altLang="de-DE"/>
          </a:p>
        </p:txBody>
      </p:sp>
    </p:spTree>
    <p:extLst>
      <p:ext uri="{BB962C8B-B14F-4D97-AF65-F5344CB8AC3E}">
        <p14:creationId xmlns:p14="http://schemas.microsoft.com/office/powerpoint/2010/main" xmlns="" val="1526019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Tree>
    <p:extLst>
      <p:ext uri="{BB962C8B-B14F-4D97-AF65-F5344CB8AC3E}">
        <p14:creationId xmlns:p14="http://schemas.microsoft.com/office/powerpoint/2010/main" xmlns="" val="1546396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10049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52996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199130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Tree>
    <p:extLst>
      <p:ext uri="{BB962C8B-B14F-4D97-AF65-F5344CB8AC3E}">
        <p14:creationId xmlns:p14="http://schemas.microsoft.com/office/powerpoint/2010/main" xmlns="" val="1980522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531494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9755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Tree>
    <p:extLst>
      <p:ext uri="{BB962C8B-B14F-4D97-AF65-F5344CB8AC3E}">
        <p14:creationId xmlns:p14="http://schemas.microsoft.com/office/powerpoint/2010/main" xmlns="" val="17802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2441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xmlns="" val="139043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xmlns="" val="40717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flipV="1">
            <a:off x="0" y="5583238"/>
            <a:ext cx="9144000" cy="92075"/>
          </a:xfrm>
          <a:prstGeom prst="rect">
            <a:avLst/>
          </a:prstGeom>
          <a:solidFill>
            <a:srgbClr val="CCA500">
              <a:alpha val="45097"/>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
        <p:nvSpPr>
          <p:cNvPr id="1027" name="Rectangle 25"/>
          <p:cNvSpPr>
            <a:spLocks noChangeArrowheads="1"/>
          </p:cNvSpPr>
          <p:nvPr userDrawn="1"/>
        </p:nvSpPr>
        <p:spPr bwMode="auto">
          <a:xfrm>
            <a:off x="0" y="0"/>
            <a:ext cx="9144000" cy="908050"/>
          </a:xfrm>
          <a:prstGeom prst="rect">
            <a:avLst/>
          </a:prstGeom>
          <a:solidFill>
            <a:srgbClr val="F4F3EC"/>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pic>
        <p:nvPicPr>
          <p:cNvPr id="1028" name="Picture 27"/>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7593013" y="0"/>
            <a:ext cx="1550987"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uppieren 4"/>
          <p:cNvGrpSpPr/>
          <p:nvPr userDrawn="1"/>
        </p:nvGrpSpPr>
        <p:grpSpPr>
          <a:xfrm>
            <a:off x="287345" y="5805264"/>
            <a:ext cx="8569310" cy="896018"/>
            <a:chOff x="429012" y="2980991"/>
            <a:chExt cx="8569310" cy="896018"/>
          </a:xfrm>
        </p:grpSpPr>
        <p:pic>
          <p:nvPicPr>
            <p:cNvPr id="2" name="Grafik 1"/>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1905125" y="2980991"/>
              <a:ext cx="5811465" cy="896018"/>
            </a:xfrm>
            <a:prstGeom prst="rect">
              <a:avLst/>
            </a:prstGeom>
          </p:spPr>
        </p:pic>
        <p:pic>
          <p:nvPicPr>
            <p:cNvPr id="3" name="Grafik 2"/>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7738690" y="3061124"/>
              <a:ext cx="1259632" cy="735753"/>
            </a:xfrm>
            <a:prstGeom prst="rect">
              <a:avLst/>
            </a:prstGeom>
          </p:spPr>
        </p:pic>
        <p:pic>
          <p:nvPicPr>
            <p:cNvPr id="4" name="Grafik 3"/>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a:xfrm>
              <a:off x="429012" y="2980991"/>
              <a:ext cx="1263519" cy="896018"/>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3200" kern="1200">
          <a:solidFill>
            <a:schemeClr val="tx1"/>
          </a:solidFill>
          <a:latin typeface="Arial" charset="0"/>
          <a:ea typeface="+mj-ea"/>
          <a:cs typeface="+mj-cs"/>
        </a:defRPr>
      </a:lvl1pPr>
      <a:lvl2pPr algn="ctr" defTabSz="457200" rtl="0" eaLnBrk="0" fontAlgn="base" hangingPunct="0">
        <a:spcBef>
          <a:spcPct val="0"/>
        </a:spcBef>
        <a:spcAft>
          <a:spcPct val="0"/>
        </a:spcAft>
        <a:defRPr sz="3200">
          <a:solidFill>
            <a:schemeClr val="tx1"/>
          </a:solidFill>
          <a:latin typeface="Arial" charset="0"/>
        </a:defRPr>
      </a:lvl2pPr>
      <a:lvl3pPr algn="ctr" defTabSz="457200" rtl="0" eaLnBrk="0" fontAlgn="base" hangingPunct="0">
        <a:spcBef>
          <a:spcPct val="0"/>
        </a:spcBef>
        <a:spcAft>
          <a:spcPct val="0"/>
        </a:spcAft>
        <a:defRPr sz="3200">
          <a:solidFill>
            <a:schemeClr val="tx1"/>
          </a:solidFill>
          <a:latin typeface="Arial" charset="0"/>
        </a:defRPr>
      </a:lvl3pPr>
      <a:lvl4pPr algn="ctr" defTabSz="457200" rtl="0" eaLnBrk="0" fontAlgn="base" hangingPunct="0">
        <a:spcBef>
          <a:spcPct val="0"/>
        </a:spcBef>
        <a:spcAft>
          <a:spcPct val="0"/>
        </a:spcAft>
        <a:defRPr sz="3200">
          <a:solidFill>
            <a:schemeClr val="tx1"/>
          </a:solidFill>
          <a:latin typeface="Arial" charset="0"/>
        </a:defRPr>
      </a:lvl4pPr>
      <a:lvl5pPr algn="ctr" defTabSz="457200" rtl="0" eaLnBrk="0" fontAlgn="base" hangingPunct="0">
        <a:spcBef>
          <a:spcPct val="0"/>
        </a:spcBef>
        <a:spcAft>
          <a:spcPct val="0"/>
        </a:spcAft>
        <a:defRPr sz="3200">
          <a:solidFill>
            <a:schemeClr val="tx1"/>
          </a:solidFill>
          <a:latin typeface="Arial" charset="0"/>
        </a:defRPr>
      </a:lvl5pPr>
      <a:lvl6pPr marL="457200" algn="ctr" defTabSz="457200" rtl="0" fontAlgn="base">
        <a:spcBef>
          <a:spcPct val="0"/>
        </a:spcBef>
        <a:spcAft>
          <a:spcPct val="0"/>
        </a:spcAft>
        <a:defRPr sz="3200">
          <a:solidFill>
            <a:schemeClr val="tx1"/>
          </a:solidFill>
          <a:latin typeface="Arial" charset="0"/>
        </a:defRPr>
      </a:lvl6pPr>
      <a:lvl7pPr marL="914400" algn="ctr" defTabSz="457200" rtl="0" fontAlgn="base">
        <a:spcBef>
          <a:spcPct val="0"/>
        </a:spcBef>
        <a:spcAft>
          <a:spcPct val="0"/>
        </a:spcAft>
        <a:defRPr sz="3200">
          <a:solidFill>
            <a:schemeClr val="tx1"/>
          </a:solidFill>
          <a:latin typeface="Arial" charset="0"/>
        </a:defRPr>
      </a:lvl7pPr>
      <a:lvl8pPr marL="1371600" algn="ctr" defTabSz="457200" rtl="0" fontAlgn="base">
        <a:spcBef>
          <a:spcPct val="0"/>
        </a:spcBef>
        <a:spcAft>
          <a:spcPct val="0"/>
        </a:spcAft>
        <a:defRPr sz="3200">
          <a:solidFill>
            <a:schemeClr val="tx1"/>
          </a:solidFill>
          <a:latin typeface="Arial" charset="0"/>
        </a:defRPr>
      </a:lvl8pPr>
      <a:lvl9pPr marL="1828800" algn="ctr" defTabSz="457200" rtl="0" fontAlgn="base">
        <a:spcBef>
          <a:spcPct val="0"/>
        </a:spcBef>
        <a:spcAft>
          <a:spcPct val="0"/>
        </a:spcAft>
        <a:defRPr sz="32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dak.de/dak/gesundheit/DAK-Gesundheitsreport_2016-1783254.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1773238"/>
            <a:ext cx="8675688" cy="630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pPr>
            <a:r>
              <a:rPr lang="de-DE" altLang="de-DE" sz="2000" b="1" dirty="0">
                <a:solidFill>
                  <a:srgbClr val="4D4D4D"/>
                </a:solidFill>
              </a:rPr>
              <a:t/>
            </a:r>
            <a:br>
              <a:rPr lang="de-DE" altLang="de-DE" sz="2000" b="1" dirty="0">
                <a:solidFill>
                  <a:srgbClr val="4D4D4D"/>
                </a:solidFill>
              </a:rPr>
            </a:br>
            <a:r>
              <a:rPr lang="de-DE" altLang="de-DE" sz="2400" b="1" dirty="0">
                <a:solidFill>
                  <a:schemeClr val="tx2"/>
                </a:solidFill>
              </a:rPr>
              <a:t/>
            </a:r>
            <a:br>
              <a:rPr lang="de-DE" altLang="de-DE" sz="2400" b="1" dirty="0">
                <a:solidFill>
                  <a:schemeClr val="tx2"/>
                </a:solidFill>
              </a:rPr>
            </a:br>
            <a:r>
              <a:rPr lang="de-DE" altLang="de-DE" sz="2400" b="1" dirty="0">
                <a:solidFill>
                  <a:schemeClr val="tx2"/>
                </a:solidFill>
              </a:rPr>
              <a:t>Entwicklung einer offenen Austauschplattform "</a:t>
            </a:r>
            <a:r>
              <a:rPr lang="de-DE" altLang="de-DE" sz="2400" b="1" dirty="0" err="1" smtClean="0">
                <a:solidFill>
                  <a:schemeClr val="tx2"/>
                </a:solidFill>
              </a:rPr>
              <a:t>GenderMed</a:t>
            </a:r>
            <a:r>
              <a:rPr lang="de-DE" altLang="de-DE" sz="2400" b="1" dirty="0" smtClean="0">
                <a:solidFill>
                  <a:schemeClr val="tx2"/>
                </a:solidFill>
              </a:rPr>
              <a:t>-Wiki</a:t>
            </a:r>
            <a:r>
              <a:rPr lang="de-DE" altLang="de-DE" sz="2400" b="1" dirty="0">
                <a:solidFill>
                  <a:schemeClr val="tx2"/>
                </a:solidFill>
              </a:rPr>
              <a:t>"</a:t>
            </a:r>
            <a:endParaRPr lang="de-DE" altLang="de-DE" sz="3200" b="1" dirty="0">
              <a:solidFill>
                <a:schemeClr val="tx2"/>
              </a:solidFill>
            </a:endParaRPr>
          </a:p>
        </p:txBody>
      </p:sp>
      <p:pic>
        <p:nvPicPr>
          <p:cNvPr id="2051"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5600" y="0"/>
            <a:ext cx="3708400"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7158" y="242808"/>
            <a:ext cx="6858048" cy="400110"/>
          </a:xfrm>
          <a:prstGeom prst="rect">
            <a:avLst/>
          </a:prstGeom>
          <a:noFill/>
        </p:spPr>
        <p:txBody>
          <a:bodyPr wrap="square" rtlCol="0">
            <a:spAutoFit/>
          </a:bodyPr>
          <a:lstStyle/>
          <a:p>
            <a:r>
              <a:rPr lang="de-DE" sz="2000" b="1" u="sng" dirty="0" smtClean="0">
                <a:solidFill>
                  <a:schemeClr val="accent1"/>
                </a:solidFill>
              </a:rPr>
              <a:t>Literatur											</a:t>
            </a:r>
            <a:endParaRPr lang="de-DE" sz="2000" b="1" u="sng" dirty="0">
              <a:solidFill>
                <a:schemeClr val="accent1"/>
              </a:solidFill>
            </a:endParaRPr>
          </a:p>
        </p:txBody>
      </p:sp>
      <p:sp>
        <p:nvSpPr>
          <p:cNvPr id="3" name="Textfeld 2"/>
          <p:cNvSpPr txBox="1"/>
          <p:nvPr/>
        </p:nvSpPr>
        <p:spPr>
          <a:xfrm>
            <a:off x="571472" y="1071546"/>
            <a:ext cx="8143932" cy="5078313"/>
          </a:xfrm>
          <a:prstGeom prst="rect">
            <a:avLst/>
          </a:prstGeom>
          <a:noFill/>
        </p:spPr>
        <p:txBody>
          <a:bodyPr wrap="square" rtlCol="0">
            <a:spAutoFit/>
          </a:bodyPr>
          <a:lstStyle/>
          <a:p>
            <a:pPr>
              <a:buFont typeface="Arial" pitchFamily="34" charset="0"/>
              <a:buChar char="•"/>
            </a:pPr>
            <a:r>
              <a:rPr lang="de-DE" dirty="0" smtClean="0"/>
              <a:t> DAK-Gesundheitsreport 2016: Warum Frauen und Männer anders krank sind; 2016. </a:t>
            </a:r>
            <a:r>
              <a:rPr lang="de-DE" dirty="0" err="1" smtClean="0"/>
              <a:t>Available</a:t>
            </a:r>
            <a:r>
              <a:rPr lang="de-DE" dirty="0" smtClean="0"/>
              <a:t> </a:t>
            </a:r>
            <a:r>
              <a:rPr lang="de-DE" dirty="0" err="1" smtClean="0"/>
              <a:t>from</a:t>
            </a:r>
            <a:r>
              <a:rPr lang="de-DE" dirty="0" smtClean="0"/>
              <a:t>: 	</a:t>
            </a:r>
            <a:r>
              <a:rPr lang="de-DE" dirty="0" smtClean="0">
                <a:hlinkClick r:id="rId2"/>
              </a:rPr>
              <a:t>URL:http://</a:t>
            </a:r>
            <a:r>
              <a:rPr lang="de-DE" dirty="0" err="1" smtClean="0">
                <a:hlinkClick r:id="rId2"/>
              </a:rPr>
              <a:t>www.dak.de</a:t>
            </a:r>
            <a:r>
              <a:rPr lang="de-DE" dirty="0" smtClean="0">
                <a:hlinkClick r:id="rId2"/>
              </a:rPr>
              <a:t>/</a:t>
            </a:r>
            <a:r>
              <a:rPr lang="de-DE" dirty="0" err="1" smtClean="0">
                <a:hlinkClick r:id="rId2"/>
              </a:rPr>
              <a:t>dak</a:t>
            </a:r>
            <a:r>
              <a:rPr lang="de-DE" dirty="0" smtClean="0">
                <a:hlinkClick r:id="rId2"/>
              </a:rPr>
              <a:t>/</a:t>
            </a:r>
            <a:r>
              <a:rPr lang="de-DE" dirty="0" err="1" smtClean="0">
                <a:hlinkClick r:id="rId2"/>
              </a:rPr>
              <a:t>gesundheit</a:t>
            </a:r>
            <a:r>
              <a:rPr lang="de-DE" dirty="0" smtClean="0">
                <a:hlinkClick r:id="rId2"/>
              </a:rPr>
              <a:t>/DAK-Gesundheitsreport_2016-1783254.html</a:t>
            </a:r>
            <a:r>
              <a:rPr lang="de-DE" dirty="0" smtClean="0"/>
              <a:t>.</a:t>
            </a:r>
          </a:p>
          <a:p>
            <a:pPr>
              <a:buFont typeface="Arial" pitchFamily="34" charset="0"/>
              <a:buChar char="•"/>
            </a:pPr>
            <a:endParaRPr lang="de-DE" dirty="0" smtClean="0"/>
          </a:p>
          <a:p>
            <a:pPr>
              <a:buFont typeface="Arial" pitchFamily="34" charset="0"/>
              <a:buChar char="•"/>
            </a:pPr>
            <a:r>
              <a:rPr lang="de-DE" dirty="0" smtClean="0"/>
              <a:t> </a:t>
            </a:r>
            <a:r>
              <a:rPr lang="de-DE" dirty="0" err="1" smtClean="0"/>
              <a:t>Harreiter</a:t>
            </a:r>
            <a:r>
              <a:rPr lang="de-DE" dirty="0" smtClean="0"/>
              <a:t> J, Thomas A, </a:t>
            </a:r>
            <a:r>
              <a:rPr lang="de-DE" dirty="0" err="1" smtClean="0"/>
              <a:t>Kautzky</a:t>
            </a:r>
            <a:r>
              <a:rPr lang="de-DE" dirty="0" smtClean="0"/>
              <a:t>-Willer A. Gendermedizin. In: </a:t>
            </a:r>
            <a:r>
              <a:rPr lang="de-DE" dirty="0" err="1" smtClean="0"/>
              <a:t>Kolip</a:t>
            </a:r>
            <a:r>
              <a:rPr lang="de-DE" dirty="0" smtClean="0"/>
              <a:t> P, Hurrelmann K, </a:t>
            </a:r>
            <a:r>
              <a:rPr lang="de-DE" dirty="0" err="1" smtClean="0"/>
              <a:t>editors</a:t>
            </a:r>
            <a:r>
              <a:rPr lang="de-DE" dirty="0" smtClean="0"/>
              <a:t>. Handbuch Geschlecht und Gesundheit: Männer und Frauen im Vergleich. 2., </a:t>
            </a:r>
            <a:r>
              <a:rPr lang="de-DE" dirty="0" err="1" smtClean="0"/>
              <a:t>vollst</a:t>
            </a:r>
            <a:r>
              <a:rPr lang="de-DE" dirty="0" smtClean="0"/>
              <a:t>. </a:t>
            </a:r>
            <a:r>
              <a:rPr lang="de-DE" dirty="0" err="1" smtClean="0"/>
              <a:t>überarb</a:t>
            </a:r>
            <a:r>
              <a:rPr lang="de-DE" dirty="0" smtClean="0"/>
              <a:t>. und </a:t>
            </a:r>
            <a:r>
              <a:rPr lang="de-DE" dirty="0" err="1" smtClean="0"/>
              <a:t>erw</a:t>
            </a:r>
            <a:r>
              <a:rPr lang="de-DE" dirty="0" smtClean="0"/>
              <a:t>. Aufl. Bern: </a:t>
            </a:r>
            <a:r>
              <a:rPr lang="de-DE" dirty="0" err="1" smtClean="0"/>
              <a:t>Hogrefe</a:t>
            </a:r>
            <a:r>
              <a:rPr lang="de-DE" dirty="0" smtClean="0"/>
              <a:t>; 2016 (Programmbereich Gesundheit).</a:t>
            </a:r>
            <a:endParaRPr lang="de-DE" dirty="0" smtClean="0"/>
          </a:p>
          <a:p>
            <a:pPr>
              <a:buFont typeface="Arial" pitchFamily="34" charset="0"/>
              <a:buChar char="•"/>
            </a:pPr>
            <a:endParaRPr lang="en-US" dirty="0" smtClean="0"/>
          </a:p>
          <a:p>
            <a:pPr>
              <a:buFont typeface="Arial" pitchFamily="34" charset="0"/>
              <a:buChar char="•"/>
            </a:pPr>
            <a:r>
              <a:rPr lang="de-DE" dirty="0" smtClean="0"/>
              <a:t> Kindler-</a:t>
            </a:r>
            <a:r>
              <a:rPr lang="de-DE" dirty="0" err="1" smtClean="0"/>
              <a:t>Röhrborn</a:t>
            </a:r>
            <a:r>
              <a:rPr lang="de-DE" dirty="0" smtClean="0"/>
              <a:t> A, Pfleiderer B. Gendermedizin - Modewort oder Notwendigkeit?: - Die Rolle des Geschlechts in der Medizin. XX 2012; 1(03):146–52</a:t>
            </a:r>
          </a:p>
          <a:p>
            <a:pPr>
              <a:buFont typeface="Arial" pitchFamily="34" charset="0"/>
              <a:buChar char="•"/>
            </a:pPr>
            <a:endParaRPr lang="de-DE" dirty="0" smtClean="0"/>
          </a:p>
          <a:p>
            <a:pPr>
              <a:buFont typeface="Arial" pitchFamily="34" charset="0"/>
              <a:buChar char="•"/>
            </a:pPr>
            <a:r>
              <a:rPr lang="de-DE" dirty="0" smtClean="0"/>
              <a:t> </a:t>
            </a:r>
            <a:r>
              <a:rPr lang="en-US" dirty="0" smtClean="0"/>
              <a:t>Norton R, Peters S, </a:t>
            </a:r>
            <a:r>
              <a:rPr lang="en-US" dirty="0" err="1" smtClean="0"/>
              <a:t>Jha</a:t>
            </a:r>
            <a:r>
              <a:rPr lang="en-US" dirty="0" smtClean="0"/>
              <a:t> V, Kennedy S, Woodward M. Women's Health: A New Global Agenda. Oxford: Oxford Martin School; 2016.</a:t>
            </a:r>
            <a:endParaRPr lang="de-DE" dirty="0" smtClean="0"/>
          </a:p>
          <a:p>
            <a:endParaRPr lang="en-US" dirty="0" smtClean="0"/>
          </a:p>
          <a:p>
            <a:endParaRPr lang="de-DE" dirty="0" smtClean="0"/>
          </a:p>
          <a:p>
            <a:pPr>
              <a:buFont typeface="Arial" pitchFamily="34" charset="0"/>
              <a:buChar char="•"/>
            </a:pP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411413" y="1700213"/>
            <a:ext cx="4643437" cy="630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2400" b="1" dirty="0">
                <a:solidFill>
                  <a:srgbClr val="4D4D4D"/>
                </a:solidFill>
              </a:rPr>
              <a:t/>
            </a:r>
            <a:br>
              <a:rPr lang="de-DE" altLang="de-DE" sz="2400" b="1" dirty="0">
                <a:solidFill>
                  <a:srgbClr val="4D4D4D"/>
                </a:solidFill>
              </a:rPr>
            </a:br>
            <a:r>
              <a:rPr lang="de-DE" altLang="de-DE" sz="4000" b="1" dirty="0">
                <a:solidFill>
                  <a:srgbClr val="3366CC"/>
                </a:solidFill>
              </a:rPr>
              <a:t>Dank</a:t>
            </a:r>
          </a:p>
        </p:txBody>
      </p:sp>
      <p:sp>
        <p:nvSpPr>
          <p:cNvPr id="4099" name="Text Box 5"/>
          <p:cNvSpPr txBox="1">
            <a:spLocks noChangeArrowheads="1"/>
          </p:cNvSpPr>
          <p:nvPr/>
        </p:nvSpPr>
        <p:spPr bwMode="auto">
          <a:xfrm>
            <a:off x="785786" y="2781300"/>
            <a:ext cx="8015287"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pPr>
            <a:r>
              <a:rPr lang="de-DE" altLang="de-DE" b="1" dirty="0"/>
              <a:t>Dieses Vorhaben wird aus Mitteln des Bundesministeriums für Bildung </a:t>
            </a:r>
            <a:br>
              <a:rPr lang="de-DE" altLang="de-DE" b="1" dirty="0"/>
            </a:br>
            <a:r>
              <a:rPr lang="de-DE" altLang="de-DE" b="1" dirty="0"/>
              <a:t>und Forschung unter dem Förderkennzeichen </a:t>
            </a:r>
            <a:r>
              <a:rPr lang="de-DE" altLang="de-DE" b="1" dirty="0" smtClean="0"/>
              <a:t>01FP1506 </a:t>
            </a:r>
            <a:r>
              <a:rPr lang="de-DE" altLang="de-DE" b="1" dirty="0"/>
              <a:t>gefördert.</a:t>
            </a:r>
          </a:p>
          <a:p>
            <a:pPr eaLnBrk="1" hangingPunct="1"/>
            <a:r>
              <a:rPr lang="de-DE" altLang="de-DE" b="1" dirty="0"/>
              <a:t>Die Verantwortung für den Inhalt dieser Veröffentlichung liegt bei den</a:t>
            </a:r>
          </a:p>
          <a:p>
            <a:pPr eaLnBrk="1" hangingPunct="1"/>
            <a:r>
              <a:rPr lang="de-DE" altLang="de-DE" b="1" dirty="0"/>
              <a:t>Autor/-innen.</a:t>
            </a:r>
            <a:endParaRPr lang="de-DE" altLang="de-DE" dirty="0"/>
          </a:p>
        </p:txBody>
      </p:sp>
      <p:pic>
        <p:nvPicPr>
          <p:cNvPr id="4100"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5600" y="0"/>
            <a:ext cx="3708400"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00034" y="1357298"/>
            <a:ext cx="7858180" cy="461665"/>
          </a:xfrm>
          <a:prstGeom prst="rect">
            <a:avLst/>
          </a:prstGeom>
        </p:spPr>
        <p:txBody>
          <a:bodyPr wrap="square">
            <a:spAutoFit/>
          </a:bodyPr>
          <a:lstStyle/>
          <a:p>
            <a:pPr algn="ctr"/>
            <a:endParaRPr lang="de-DE" sz="2400" dirty="0"/>
          </a:p>
        </p:txBody>
      </p:sp>
      <p:sp>
        <p:nvSpPr>
          <p:cNvPr id="4" name="Textfeld 3"/>
          <p:cNvSpPr txBox="1"/>
          <p:nvPr/>
        </p:nvSpPr>
        <p:spPr>
          <a:xfrm>
            <a:off x="285720" y="214290"/>
            <a:ext cx="7215238" cy="523220"/>
          </a:xfrm>
          <a:prstGeom prst="rect">
            <a:avLst/>
          </a:prstGeom>
          <a:noFill/>
        </p:spPr>
        <p:txBody>
          <a:bodyPr wrap="square" rtlCol="0">
            <a:spAutoFit/>
          </a:bodyPr>
          <a:lstStyle/>
          <a:p>
            <a:r>
              <a:rPr lang="de-DE" sz="2800" b="1" dirty="0" smtClean="0">
                <a:solidFill>
                  <a:schemeClr val="accent1"/>
                </a:solidFill>
              </a:rPr>
              <a:t>Modul 1: Geschlecht und Medizin </a:t>
            </a:r>
            <a:endParaRPr lang="de-DE" sz="2800" b="1" dirty="0">
              <a:solidFill>
                <a:schemeClr val="accent1"/>
              </a:solidFill>
            </a:endParaRPr>
          </a:p>
        </p:txBody>
      </p:sp>
      <p:sp>
        <p:nvSpPr>
          <p:cNvPr id="5" name="Textfeld 4"/>
          <p:cNvSpPr txBox="1"/>
          <p:nvPr/>
        </p:nvSpPr>
        <p:spPr>
          <a:xfrm>
            <a:off x="1285852" y="1357298"/>
            <a:ext cx="5929354" cy="4431983"/>
          </a:xfrm>
          <a:prstGeom prst="rect">
            <a:avLst/>
          </a:prstGeom>
          <a:noFill/>
        </p:spPr>
        <p:txBody>
          <a:bodyPr wrap="square" rtlCol="0">
            <a:spAutoFit/>
          </a:bodyPr>
          <a:lstStyle/>
          <a:p>
            <a:pPr>
              <a:lnSpc>
                <a:spcPct val="150000"/>
              </a:lnSpc>
            </a:pPr>
            <a:r>
              <a:rPr lang="de-DE" sz="2400" b="1" i="1" u="sng" dirty="0" smtClean="0">
                <a:solidFill>
                  <a:schemeClr val="accent3">
                    <a:lumMod val="75000"/>
                  </a:schemeClr>
                </a:solidFill>
              </a:rPr>
              <a:t>Gliederung _________________                                  </a:t>
            </a:r>
            <a:endParaRPr lang="de-DE" sz="2400" u="sng" dirty="0" smtClean="0">
              <a:solidFill>
                <a:schemeClr val="accent3">
                  <a:lumMod val="75000"/>
                </a:schemeClr>
              </a:solidFill>
            </a:endParaRPr>
          </a:p>
          <a:p>
            <a:pPr marL="342900" indent="-342900">
              <a:lnSpc>
                <a:spcPct val="150000"/>
              </a:lnSpc>
              <a:buAutoNum type="arabicPeriod"/>
            </a:pPr>
            <a:r>
              <a:rPr lang="de-DE" sz="2000" b="1" dirty="0" smtClean="0">
                <a:solidFill>
                  <a:schemeClr val="accent1"/>
                </a:solidFill>
              </a:rPr>
              <a:t>Individualisierte Gesundheitsversorgung </a:t>
            </a:r>
          </a:p>
          <a:p>
            <a:pPr marL="342900" indent="-342900">
              <a:lnSpc>
                <a:spcPct val="150000"/>
              </a:lnSpc>
              <a:buAutoNum type="arabicPeriod"/>
            </a:pPr>
            <a:r>
              <a:rPr lang="de-DE" sz="2000" b="1" dirty="0" smtClean="0">
                <a:solidFill>
                  <a:schemeClr val="accent1"/>
                </a:solidFill>
              </a:rPr>
              <a:t>Was </a:t>
            </a:r>
            <a:r>
              <a:rPr lang="de-DE" sz="2000" b="1" dirty="0" smtClean="0">
                <a:solidFill>
                  <a:schemeClr val="accent1"/>
                </a:solidFill>
              </a:rPr>
              <a:t>ist </a:t>
            </a:r>
            <a:r>
              <a:rPr lang="de-DE" sz="2000" b="1" dirty="0" smtClean="0">
                <a:solidFill>
                  <a:schemeClr val="accent1"/>
                </a:solidFill>
              </a:rPr>
              <a:t>Gendermedizin?</a:t>
            </a:r>
          </a:p>
          <a:p>
            <a:pPr marL="342900" indent="-342900">
              <a:lnSpc>
                <a:spcPct val="150000"/>
              </a:lnSpc>
              <a:buAutoNum type="arabicPeriod"/>
            </a:pPr>
            <a:r>
              <a:rPr lang="de-DE" sz="2000" b="1" dirty="0" smtClean="0">
                <a:solidFill>
                  <a:schemeClr val="accent1"/>
                </a:solidFill>
              </a:rPr>
              <a:t>Interaktion </a:t>
            </a:r>
            <a:r>
              <a:rPr lang="de-DE" sz="2000" b="1" dirty="0" smtClean="0">
                <a:solidFill>
                  <a:schemeClr val="accent1"/>
                </a:solidFill>
              </a:rPr>
              <a:t>von Sex und Gender</a:t>
            </a:r>
          </a:p>
          <a:p>
            <a:pPr marL="342900" indent="-342900">
              <a:lnSpc>
                <a:spcPct val="150000"/>
              </a:lnSpc>
              <a:buAutoNum type="arabicPeriod"/>
            </a:pPr>
            <a:r>
              <a:rPr lang="de-DE" sz="2000" b="1" dirty="0" err="1" smtClean="0">
                <a:solidFill>
                  <a:schemeClr val="accent1"/>
                </a:solidFill>
              </a:rPr>
              <a:t>Chromosomale</a:t>
            </a:r>
            <a:r>
              <a:rPr lang="de-DE" sz="2000" b="1" dirty="0" smtClean="0">
                <a:solidFill>
                  <a:schemeClr val="accent1"/>
                </a:solidFill>
              </a:rPr>
              <a:t> Grundlage</a:t>
            </a:r>
          </a:p>
          <a:p>
            <a:pPr marL="342900" indent="-342900">
              <a:lnSpc>
                <a:spcPct val="150000"/>
              </a:lnSpc>
              <a:buAutoNum type="arabicPeriod"/>
            </a:pPr>
            <a:r>
              <a:rPr lang="de-DE" sz="2000" b="1" dirty="0" smtClean="0">
                <a:solidFill>
                  <a:schemeClr val="accent1"/>
                </a:solidFill>
              </a:rPr>
              <a:t>Gesundheitsverhalten</a:t>
            </a:r>
          </a:p>
          <a:p>
            <a:pPr marL="342900" indent="-342900">
              <a:lnSpc>
                <a:spcPct val="150000"/>
              </a:lnSpc>
              <a:buAutoNum type="arabicPeriod"/>
            </a:pPr>
            <a:r>
              <a:rPr lang="de-DE" sz="2000" b="1" dirty="0" smtClean="0">
                <a:solidFill>
                  <a:schemeClr val="accent1"/>
                </a:solidFill>
              </a:rPr>
              <a:t>Inanspruchnahme professioneller Hilfe</a:t>
            </a:r>
          </a:p>
          <a:p>
            <a:pPr marL="342900" indent="-342900">
              <a:lnSpc>
                <a:spcPct val="150000"/>
              </a:lnSpc>
              <a:buAutoNum type="arabicPeriod"/>
            </a:pPr>
            <a:r>
              <a:rPr lang="de-DE" sz="2000" b="1" dirty="0" smtClean="0">
                <a:solidFill>
                  <a:schemeClr val="accent1"/>
                </a:solidFill>
              </a:rPr>
              <a:t>Literatur</a:t>
            </a:r>
          </a:p>
          <a:p>
            <a:pPr marL="342900" indent="-342900">
              <a:buAutoNum type="arabicPeriod" startAt="3"/>
            </a:pPr>
            <a:endParaRPr lang="de-DE" dirty="0" smtClean="0">
              <a:solidFill>
                <a:schemeClr val="tx2"/>
              </a:solidFill>
            </a:endParaRPr>
          </a:p>
          <a:p>
            <a:pPr marL="342900" indent="-342900">
              <a:buAutoNum type="arabicPeriod" startAt="3"/>
            </a:pPr>
            <a:endParaRPr lang="de-DE" dirty="0"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572296" cy="400110"/>
          </a:xfrm>
          <a:prstGeom prst="rect">
            <a:avLst/>
          </a:prstGeom>
          <a:noFill/>
        </p:spPr>
        <p:txBody>
          <a:bodyPr wrap="square" rtlCol="0">
            <a:spAutoFit/>
          </a:bodyPr>
          <a:lstStyle/>
          <a:p>
            <a:r>
              <a:rPr lang="de-DE" sz="2000" b="1" u="sng" dirty="0" smtClean="0">
                <a:solidFill>
                  <a:schemeClr val="accent1"/>
                </a:solidFill>
              </a:rPr>
              <a:t>Individualisierte Gesundheitsversorgung			</a:t>
            </a:r>
            <a:endParaRPr lang="de-DE" sz="2000" b="1" u="sng" dirty="0">
              <a:solidFill>
                <a:schemeClr val="accent1"/>
              </a:solidFill>
            </a:endParaRPr>
          </a:p>
        </p:txBody>
      </p:sp>
      <p:pic>
        <p:nvPicPr>
          <p:cNvPr id="1026" name="Picture 2" descr="C:\Users\Julia\Desktop\Arbeit\Texte\Grafiken_Bilder\Voraussetzungen_individualisierter Medizin.png"/>
          <p:cNvPicPr>
            <a:picLocks noChangeAspect="1" noChangeArrowheads="1"/>
          </p:cNvPicPr>
          <p:nvPr/>
        </p:nvPicPr>
        <p:blipFill>
          <a:blip r:embed="rId2"/>
          <a:srcRect/>
          <a:stretch>
            <a:fillRect/>
          </a:stretch>
        </p:blipFill>
        <p:spPr bwMode="auto">
          <a:xfrm>
            <a:off x="1928794" y="642918"/>
            <a:ext cx="4857784" cy="4763114"/>
          </a:xfrm>
          <a:prstGeom prst="rect">
            <a:avLst/>
          </a:prstGeom>
          <a:noFill/>
        </p:spPr>
      </p:pic>
      <p:sp>
        <p:nvSpPr>
          <p:cNvPr id="4" name="Rechteck 3"/>
          <p:cNvSpPr/>
          <p:nvPr/>
        </p:nvSpPr>
        <p:spPr>
          <a:xfrm>
            <a:off x="6572264" y="4357694"/>
            <a:ext cx="2214578" cy="954107"/>
          </a:xfrm>
          <a:prstGeom prst="rect">
            <a:avLst/>
          </a:prstGeom>
        </p:spPr>
        <p:txBody>
          <a:bodyPr wrap="square">
            <a:spAutoFit/>
          </a:bodyPr>
          <a:lstStyle/>
          <a:p>
            <a:r>
              <a:rPr lang="de-DE" sz="1400" dirty="0" smtClean="0"/>
              <a:t>Bausteine individualisierter Medizin. </a:t>
            </a:r>
            <a:r>
              <a:rPr lang="de-DE" sz="1400" dirty="0" smtClean="0"/>
              <a:t>[Quelle: </a:t>
            </a:r>
            <a:r>
              <a:rPr lang="de-DE" sz="1400" dirty="0" err="1" smtClean="0"/>
              <a:t>Harreiter</a:t>
            </a:r>
            <a:r>
              <a:rPr lang="de-DE" sz="1400" dirty="0" smtClean="0"/>
              <a:t> et al. (2016</a:t>
            </a:r>
            <a:r>
              <a:rPr lang="de-DE" sz="1400" dirty="0" smtClean="0"/>
              <a:t>)]</a:t>
            </a:r>
            <a:endParaRPr lang="de-DE" sz="1400" dirty="0"/>
          </a:p>
        </p:txBody>
      </p:sp>
      <p:sp>
        <p:nvSpPr>
          <p:cNvPr id="1028" name="AutoShape 4" descr="https://gendermedwiki.gecko.hs-heilbronn.de/mediawiki/images/4/47/Voraussetzungen_individualisierter_Medizi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0" name="AutoShape 6" descr="https://gendermedwiki.gecko.hs-heilbronn.de/mediawiki/images/4/47/Voraussetzungen_individualisierter_Medizi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2" name="AutoShape 8" descr="Datei:Voraussetzungen individualisierter Medizi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572296" cy="400110"/>
          </a:xfrm>
          <a:prstGeom prst="rect">
            <a:avLst/>
          </a:prstGeom>
          <a:noFill/>
        </p:spPr>
        <p:txBody>
          <a:bodyPr wrap="square" rtlCol="0">
            <a:spAutoFit/>
          </a:bodyPr>
          <a:lstStyle/>
          <a:p>
            <a:r>
              <a:rPr lang="de-DE" sz="2000" b="1" u="sng" dirty="0" smtClean="0">
                <a:solidFill>
                  <a:schemeClr val="accent1"/>
                </a:solidFill>
              </a:rPr>
              <a:t>Individualisierte Gesundheitsversorgung			</a:t>
            </a:r>
            <a:endParaRPr lang="de-DE" sz="2000" b="1" u="sng" dirty="0">
              <a:solidFill>
                <a:schemeClr val="accent1"/>
              </a:solidFill>
            </a:endParaRPr>
          </a:p>
        </p:txBody>
      </p:sp>
      <p:pic>
        <p:nvPicPr>
          <p:cNvPr id="25602" name="Picture 2" descr="C:\Users\Julia\Desktop\800px-Voraussetzungen_individualisierter_Medizin.png"/>
          <p:cNvPicPr>
            <a:picLocks noChangeAspect="1" noChangeArrowheads="1"/>
          </p:cNvPicPr>
          <p:nvPr/>
        </p:nvPicPr>
        <p:blipFill>
          <a:blip r:embed="rId2"/>
          <a:srcRect/>
          <a:stretch>
            <a:fillRect/>
          </a:stretch>
        </p:blipFill>
        <p:spPr bwMode="auto">
          <a:xfrm>
            <a:off x="714348" y="1276350"/>
            <a:ext cx="7618413" cy="2152650"/>
          </a:xfrm>
          <a:prstGeom prst="rect">
            <a:avLst/>
          </a:prstGeom>
          <a:noFill/>
        </p:spPr>
      </p:pic>
      <p:sp>
        <p:nvSpPr>
          <p:cNvPr id="4" name="Rechteck 3"/>
          <p:cNvSpPr/>
          <p:nvPr/>
        </p:nvSpPr>
        <p:spPr>
          <a:xfrm>
            <a:off x="3975044" y="3582888"/>
            <a:ext cx="4357717" cy="584775"/>
          </a:xfrm>
          <a:prstGeom prst="rect">
            <a:avLst/>
          </a:prstGeom>
        </p:spPr>
        <p:txBody>
          <a:bodyPr wrap="square">
            <a:spAutoFit/>
          </a:bodyPr>
          <a:lstStyle/>
          <a:p>
            <a:pPr algn="r"/>
            <a:r>
              <a:rPr lang="de-DE" sz="1600" dirty="0" smtClean="0"/>
              <a:t>Voraussetzungen individualisierter Medizin. </a:t>
            </a:r>
            <a:endParaRPr lang="de-DE" sz="1600" dirty="0" smtClean="0"/>
          </a:p>
          <a:p>
            <a:pPr algn="r"/>
            <a:r>
              <a:rPr lang="de-DE" sz="1600" dirty="0" smtClean="0"/>
              <a:t>[Quelle: </a:t>
            </a:r>
            <a:r>
              <a:rPr lang="de-DE" sz="1600" dirty="0" err="1" smtClean="0"/>
              <a:t>Harreiter</a:t>
            </a:r>
            <a:r>
              <a:rPr lang="de-DE" sz="1600" dirty="0" smtClean="0"/>
              <a:t> et al. (2016</a:t>
            </a:r>
            <a:r>
              <a:rPr lang="de-DE" sz="1600" dirty="0" smtClean="0"/>
              <a:t>)]</a:t>
            </a:r>
            <a:endParaRPr lang="de-DE"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429420" cy="400110"/>
          </a:xfrm>
          <a:prstGeom prst="rect">
            <a:avLst/>
          </a:prstGeom>
          <a:noFill/>
        </p:spPr>
        <p:txBody>
          <a:bodyPr wrap="square" rtlCol="0">
            <a:spAutoFit/>
          </a:bodyPr>
          <a:lstStyle/>
          <a:p>
            <a:r>
              <a:rPr lang="de-DE" sz="2000" b="1" u="sng" dirty="0" smtClean="0">
                <a:solidFill>
                  <a:schemeClr val="accent1"/>
                </a:solidFill>
              </a:rPr>
              <a:t>Was ist Gendermedizin</a:t>
            </a:r>
            <a:r>
              <a:rPr lang="de-DE" sz="2000" b="1" u="sng" dirty="0" smtClean="0">
                <a:solidFill>
                  <a:schemeClr val="accent1"/>
                </a:solidFill>
              </a:rPr>
              <a:t>?							 </a:t>
            </a:r>
            <a:endParaRPr lang="de-DE" sz="2000" b="1" u="sng" dirty="0">
              <a:solidFill>
                <a:schemeClr val="accent1"/>
              </a:solidFill>
            </a:endParaRPr>
          </a:p>
        </p:txBody>
      </p:sp>
      <p:sp>
        <p:nvSpPr>
          <p:cNvPr id="3" name="Rechteck 2"/>
          <p:cNvSpPr/>
          <p:nvPr/>
        </p:nvSpPr>
        <p:spPr>
          <a:xfrm>
            <a:off x="357158" y="1214422"/>
            <a:ext cx="8358246" cy="2585323"/>
          </a:xfrm>
          <a:prstGeom prst="rect">
            <a:avLst/>
          </a:prstGeom>
          <a:ln w="28575">
            <a:solidFill>
              <a:schemeClr val="accent3"/>
            </a:solidFill>
          </a:ln>
        </p:spPr>
        <p:txBody>
          <a:bodyPr wrap="square">
            <a:spAutoFit/>
          </a:bodyPr>
          <a:lstStyle/>
          <a:p>
            <a:r>
              <a:rPr lang="de-DE" dirty="0" smtClean="0"/>
              <a:t>Der Begriff der Gendermedizin umfasst eine interdisziplinäre Perspektive, die den meisten Fachgebieten eine neue Dimension eröffnen kann und muss. Die geschlechtersensible Sichtweise dahinter ist eigentlich selbstverständlich: Frauen und Männer unterscheiden sich in vielem. Wichtig ist, dass diese Unterschiede bei weitem nicht auf anatomische und physiologische Primärmerkmale zu beschränken sind. Vielmehr gilt es, biologische und soziale Unterschiede von Geschlecht bezüglich Aspekten wie Disposition, Prävalenz oder auch </a:t>
            </a:r>
            <a:r>
              <a:rPr lang="de-DE" dirty="0" err="1" smtClean="0"/>
              <a:t>Copingstrategien</a:t>
            </a:r>
            <a:r>
              <a:rPr lang="de-DE" dirty="0" smtClean="0"/>
              <a:t> und Therapieadhärenz zu berücksichtigen, um adäquate Behandlungsmaßnahmen zu gewährleisten.</a:t>
            </a:r>
            <a:endParaRPr lang="de-DE" dirty="0"/>
          </a:p>
        </p:txBody>
      </p:sp>
      <p:pic>
        <p:nvPicPr>
          <p:cNvPr id="6" name="Grafik 5" descr="Sex und Gender.png"/>
          <p:cNvPicPr>
            <a:picLocks noChangeAspect="1"/>
          </p:cNvPicPr>
          <p:nvPr/>
        </p:nvPicPr>
        <p:blipFill>
          <a:blip r:embed="rId2"/>
          <a:stretch>
            <a:fillRect/>
          </a:stretch>
        </p:blipFill>
        <p:spPr>
          <a:xfrm>
            <a:off x="4643438" y="3959066"/>
            <a:ext cx="4143404" cy="13200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572296" cy="400110"/>
          </a:xfrm>
          <a:prstGeom prst="rect">
            <a:avLst/>
          </a:prstGeom>
          <a:noFill/>
        </p:spPr>
        <p:txBody>
          <a:bodyPr wrap="square" rtlCol="0">
            <a:spAutoFit/>
          </a:bodyPr>
          <a:lstStyle/>
          <a:p>
            <a:r>
              <a:rPr lang="de-DE" sz="2000" b="1" u="sng" dirty="0" smtClean="0">
                <a:solidFill>
                  <a:schemeClr val="accent1"/>
                </a:solidFill>
              </a:rPr>
              <a:t>Interaktion von Sex und </a:t>
            </a:r>
            <a:r>
              <a:rPr lang="de-DE" sz="2000" b="1" u="sng" dirty="0" smtClean="0">
                <a:solidFill>
                  <a:schemeClr val="accent1"/>
                </a:solidFill>
              </a:rPr>
              <a:t>Gender					</a:t>
            </a:r>
            <a:endParaRPr lang="de-DE" sz="2000" b="1" u="sng" dirty="0">
              <a:solidFill>
                <a:schemeClr val="accent1"/>
              </a:solidFill>
            </a:endParaRPr>
          </a:p>
        </p:txBody>
      </p:sp>
      <p:pic>
        <p:nvPicPr>
          <p:cNvPr id="3" name="Grafik 2" descr="Interaktion_Sex_Gender.png"/>
          <p:cNvPicPr>
            <a:picLocks noChangeAspect="1"/>
          </p:cNvPicPr>
          <p:nvPr/>
        </p:nvPicPr>
        <p:blipFill>
          <a:blip r:embed="rId2"/>
          <a:stretch>
            <a:fillRect/>
          </a:stretch>
        </p:blipFill>
        <p:spPr>
          <a:xfrm>
            <a:off x="357158" y="971151"/>
            <a:ext cx="4643470" cy="4029485"/>
          </a:xfrm>
          <a:prstGeom prst="rect">
            <a:avLst/>
          </a:prstGeom>
        </p:spPr>
      </p:pic>
      <p:sp>
        <p:nvSpPr>
          <p:cNvPr id="4" name="Textfeld 3"/>
          <p:cNvSpPr txBox="1"/>
          <p:nvPr/>
        </p:nvSpPr>
        <p:spPr>
          <a:xfrm>
            <a:off x="500066" y="4977482"/>
            <a:ext cx="4929190" cy="523220"/>
          </a:xfrm>
          <a:prstGeom prst="rect">
            <a:avLst/>
          </a:prstGeom>
          <a:noFill/>
        </p:spPr>
        <p:txBody>
          <a:bodyPr wrap="square" rtlCol="0">
            <a:spAutoFit/>
          </a:bodyPr>
          <a:lstStyle/>
          <a:p>
            <a:r>
              <a:rPr lang="de-DE" sz="1600" dirty="0" smtClean="0"/>
              <a:t>Interaktion von Sex und </a:t>
            </a:r>
            <a:r>
              <a:rPr lang="de-DE" sz="1600" dirty="0" smtClean="0"/>
              <a:t>Gender.</a:t>
            </a:r>
            <a:r>
              <a:rPr lang="de-DE" dirty="0" smtClean="0"/>
              <a:t/>
            </a:r>
            <a:br>
              <a:rPr lang="de-DE" dirty="0" smtClean="0"/>
            </a:br>
            <a:r>
              <a:rPr lang="de-DE" sz="1200" dirty="0" smtClean="0"/>
              <a:t>[Quelle: </a:t>
            </a:r>
            <a:r>
              <a:rPr lang="de-DE" sz="1200" dirty="0" err="1" smtClean="0"/>
              <a:t>GenderMed</a:t>
            </a:r>
            <a:r>
              <a:rPr lang="de-DE" sz="1200" dirty="0" smtClean="0"/>
              <a:t>-Wiki, nach: Kindler-</a:t>
            </a:r>
            <a:r>
              <a:rPr lang="de-DE" sz="1200" dirty="0" err="1" smtClean="0"/>
              <a:t>Röhrborn</a:t>
            </a:r>
            <a:r>
              <a:rPr lang="de-DE" sz="1200" dirty="0" smtClean="0"/>
              <a:t> &amp; Pfleiderer (2012)]</a:t>
            </a:r>
            <a:endParaRPr lang="de-DE" sz="1200" dirty="0"/>
          </a:p>
        </p:txBody>
      </p:sp>
      <p:sp>
        <p:nvSpPr>
          <p:cNvPr id="5" name="Textfeld 4"/>
          <p:cNvSpPr txBox="1"/>
          <p:nvPr/>
        </p:nvSpPr>
        <p:spPr>
          <a:xfrm>
            <a:off x="5357818" y="1643050"/>
            <a:ext cx="3429024" cy="1815882"/>
          </a:xfrm>
          <a:prstGeom prst="rect">
            <a:avLst/>
          </a:prstGeom>
          <a:noFill/>
          <a:ln w="28575">
            <a:solidFill>
              <a:schemeClr val="accent3"/>
            </a:solidFill>
          </a:ln>
        </p:spPr>
        <p:txBody>
          <a:bodyPr wrap="square" rtlCol="0">
            <a:spAutoFit/>
          </a:bodyPr>
          <a:lstStyle/>
          <a:p>
            <a:r>
              <a:rPr lang="de-DE" sz="1600" b="1" dirty="0" smtClean="0">
                <a:solidFill>
                  <a:schemeClr val="accent3"/>
                </a:solidFill>
                <a:sym typeface="Wingdings" pitchFamily="2" charset="2"/>
              </a:rPr>
              <a:t></a:t>
            </a:r>
            <a:r>
              <a:rPr lang="de-DE" sz="1600" dirty="0" smtClean="0">
                <a:sym typeface="Wingdings" pitchFamily="2" charset="2"/>
              </a:rPr>
              <a:t> </a:t>
            </a:r>
            <a:r>
              <a:rPr lang="de-DE" sz="1600" dirty="0" smtClean="0"/>
              <a:t>Sex und Gender können nicht als separierte Dimensionen begriffen werden, vielmehr ergibt sich eine lebenslange Interaktion auf biologischer und sozialer Ebene, die für fast alle Krankheitsbilder eine Rolle spielt.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5720" y="142852"/>
            <a:ext cx="6143668" cy="553998"/>
          </a:xfrm>
          <a:prstGeom prst="rect">
            <a:avLst/>
          </a:prstGeom>
          <a:noFill/>
        </p:spPr>
        <p:txBody>
          <a:bodyPr wrap="square" rtlCol="0">
            <a:spAutoFit/>
          </a:bodyPr>
          <a:lstStyle/>
          <a:p>
            <a:pPr marL="342900" indent="-342900">
              <a:lnSpc>
                <a:spcPct val="150000"/>
              </a:lnSpc>
            </a:pPr>
            <a:r>
              <a:rPr lang="de-DE" sz="2000" b="1" u="sng" dirty="0" err="1" smtClean="0">
                <a:solidFill>
                  <a:schemeClr val="accent1"/>
                </a:solidFill>
              </a:rPr>
              <a:t>Chromosomale</a:t>
            </a:r>
            <a:r>
              <a:rPr lang="de-DE" sz="2000" b="1" u="sng" dirty="0" smtClean="0">
                <a:solidFill>
                  <a:schemeClr val="accent1"/>
                </a:solidFill>
              </a:rPr>
              <a:t> </a:t>
            </a:r>
            <a:r>
              <a:rPr lang="de-DE" sz="2000" b="1" u="sng" dirty="0" smtClean="0">
                <a:solidFill>
                  <a:schemeClr val="accent1"/>
                </a:solidFill>
              </a:rPr>
              <a:t>Grundlage							</a:t>
            </a:r>
            <a:endParaRPr lang="de-DE" sz="2000" b="1" u="sng" dirty="0" smtClean="0">
              <a:solidFill>
                <a:schemeClr val="accent1"/>
              </a:solidFill>
            </a:endParaRPr>
          </a:p>
        </p:txBody>
      </p:sp>
      <p:pic>
        <p:nvPicPr>
          <p:cNvPr id="3" name="Grafik 2" descr="Geschlechtschromosomen.png"/>
          <p:cNvPicPr>
            <a:picLocks noChangeAspect="1"/>
          </p:cNvPicPr>
          <p:nvPr/>
        </p:nvPicPr>
        <p:blipFill>
          <a:blip r:embed="rId2"/>
          <a:stretch>
            <a:fillRect/>
          </a:stretch>
        </p:blipFill>
        <p:spPr>
          <a:xfrm>
            <a:off x="428596" y="928670"/>
            <a:ext cx="6286544" cy="4515047"/>
          </a:xfrm>
          <a:prstGeom prst="rect">
            <a:avLst/>
          </a:prstGeom>
        </p:spPr>
      </p:pic>
      <p:sp>
        <p:nvSpPr>
          <p:cNvPr id="4" name="Textfeld 3"/>
          <p:cNvSpPr txBox="1"/>
          <p:nvPr/>
        </p:nvSpPr>
        <p:spPr>
          <a:xfrm>
            <a:off x="6858016" y="4151055"/>
            <a:ext cx="2285984" cy="1292662"/>
          </a:xfrm>
          <a:prstGeom prst="rect">
            <a:avLst/>
          </a:prstGeom>
          <a:noFill/>
        </p:spPr>
        <p:txBody>
          <a:bodyPr wrap="square" rtlCol="0">
            <a:spAutoFit/>
          </a:bodyPr>
          <a:lstStyle/>
          <a:p>
            <a:r>
              <a:rPr lang="de-DE" sz="1400" dirty="0" smtClean="0"/>
              <a:t>Auswirkungen der Geschlechtschromosomen auf den </a:t>
            </a:r>
            <a:r>
              <a:rPr lang="de-DE" sz="1400" dirty="0" smtClean="0"/>
              <a:t>Organismus.</a:t>
            </a:r>
            <a:r>
              <a:rPr lang="de-DE" dirty="0" smtClean="0"/>
              <a:t/>
            </a:r>
            <a:br>
              <a:rPr lang="de-DE" dirty="0" smtClean="0"/>
            </a:br>
            <a:r>
              <a:rPr lang="de-DE" sz="1200" dirty="0" smtClean="0"/>
              <a:t>[Quelle: </a:t>
            </a:r>
            <a:r>
              <a:rPr lang="de-DE" sz="1200" dirty="0" err="1" smtClean="0"/>
              <a:t>GenderMed</a:t>
            </a:r>
            <a:r>
              <a:rPr lang="de-DE" sz="1200" dirty="0" smtClean="0"/>
              <a:t>-Wiki, nach Kindler &amp; Pfleiderer (2012)]</a:t>
            </a:r>
            <a:endParaRPr lang="de-DE"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5720" y="145922"/>
            <a:ext cx="6429420" cy="553998"/>
          </a:xfrm>
          <a:prstGeom prst="rect">
            <a:avLst/>
          </a:prstGeom>
          <a:noFill/>
        </p:spPr>
        <p:txBody>
          <a:bodyPr wrap="square" rtlCol="0">
            <a:spAutoFit/>
          </a:bodyPr>
          <a:lstStyle/>
          <a:p>
            <a:pPr marL="457200" indent="-457200">
              <a:lnSpc>
                <a:spcPct val="150000"/>
              </a:lnSpc>
            </a:pPr>
            <a:r>
              <a:rPr lang="de-DE" sz="2000" b="1" u="sng" dirty="0" smtClean="0">
                <a:solidFill>
                  <a:schemeClr val="accent1"/>
                </a:solidFill>
              </a:rPr>
              <a:t>Gesundheitsverhalten								</a:t>
            </a:r>
            <a:endParaRPr lang="de-DE" sz="2000" b="1" u="sng" dirty="0" smtClean="0">
              <a:solidFill>
                <a:schemeClr val="accent1"/>
              </a:solidFill>
            </a:endParaRPr>
          </a:p>
        </p:txBody>
      </p:sp>
      <p:pic>
        <p:nvPicPr>
          <p:cNvPr id="3" name="Grafik 2" descr="Gesundheitsverhalten_Männer_Frauen.png"/>
          <p:cNvPicPr>
            <a:picLocks noChangeAspect="1"/>
          </p:cNvPicPr>
          <p:nvPr/>
        </p:nvPicPr>
        <p:blipFill>
          <a:blip r:embed="rId2"/>
          <a:stretch>
            <a:fillRect/>
          </a:stretch>
        </p:blipFill>
        <p:spPr>
          <a:xfrm>
            <a:off x="1428727" y="1000108"/>
            <a:ext cx="6305509" cy="4159578"/>
          </a:xfrm>
          <a:prstGeom prst="rect">
            <a:avLst/>
          </a:prstGeom>
          <a:ln w="19050">
            <a:solidFill>
              <a:schemeClr val="accent1"/>
            </a:solidFill>
          </a:ln>
        </p:spPr>
      </p:pic>
      <p:sp>
        <p:nvSpPr>
          <p:cNvPr id="4" name="Textfeld 3"/>
          <p:cNvSpPr txBox="1"/>
          <p:nvPr/>
        </p:nvSpPr>
        <p:spPr>
          <a:xfrm>
            <a:off x="1785918" y="5192925"/>
            <a:ext cx="6072230" cy="307777"/>
          </a:xfrm>
          <a:prstGeom prst="rect">
            <a:avLst/>
          </a:prstGeom>
          <a:noFill/>
        </p:spPr>
        <p:txBody>
          <a:bodyPr wrap="square" rtlCol="0">
            <a:spAutoFit/>
          </a:bodyPr>
          <a:lstStyle/>
          <a:p>
            <a:pPr algn="r"/>
            <a:r>
              <a:rPr lang="de-DE" sz="1400" dirty="0" smtClean="0"/>
              <a:t> [Quelle: </a:t>
            </a:r>
            <a:r>
              <a:rPr lang="de-DE" sz="1400" dirty="0" err="1" smtClean="0"/>
              <a:t>GenderMed</a:t>
            </a:r>
            <a:r>
              <a:rPr lang="de-DE" sz="1400" dirty="0" smtClean="0"/>
              <a:t>-Wiki, nach: DAK-Gesundheitsreport (2016)]</a:t>
            </a:r>
            <a:endParaRPr lang="de-DE"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5719" y="145922"/>
            <a:ext cx="6429421" cy="553998"/>
          </a:xfrm>
          <a:prstGeom prst="rect">
            <a:avLst/>
          </a:prstGeom>
          <a:noFill/>
        </p:spPr>
        <p:txBody>
          <a:bodyPr wrap="square" rtlCol="0">
            <a:spAutoFit/>
          </a:bodyPr>
          <a:lstStyle/>
          <a:p>
            <a:pPr marL="457200" indent="-457200">
              <a:lnSpc>
                <a:spcPct val="150000"/>
              </a:lnSpc>
            </a:pPr>
            <a:r>
              <a:rPr lang="de-DE" sz="2000" b="1" u="sng" dirty="0" smtClean="0">
                <a:solidFill>
                  <a:schemeClr val="accent1"/>
                </a:solidFill>
              </a:rPr>
              <a:t>Inanspruchnahme professioneller </a:t>
            </a:r>
            <a:r>
              <a:rPr lang="de-DE" sz="2000" b="1" u="sng" dirty="0" smtClean="0">
                <a:solidFill>
                  <a:schemeClr val="accent1"/>
                </a:solidFill>
              </a:rPr>
              <a:t>Hilfe			</a:t>
            </a:r>
            <a:endParaRPr lang="de-DE" sz="2000" b="1" u="sng" dirty="0" smtClean="0">
              <a:solidFill>
                <a:schemeClr val="accent1"/>
              </a:solidFill>
            </a:endParaRPr>
          </a:p>
        </p:txBody>
      </p:sp>
      <p:pic>
        <p:nvPicPr>
          <p:cNvPr id="3" name="Grafik 2" descr="Fehltage_Männer_Frauen.png"/>
          <p:cNvPicPr>
            <a:picLocks noChangeAspect="1"/>
          </p:cNvPicPr>
          <p:nvPr/>
        </p:nvPicPr>
        <p:blipFill>
          <a:blip r:embed="rId2"/>
          <a:stretch>
            <a:fillRect/>
          </a:stretch>
        </p:blipFill>
        <p:spPr>
          <a:xfrm>
            <a:off x="285720" y="1037726"/>
            <a:ext cx="6357982" cy="4439730"/>
          </a:xfrm>
          <a:prstGeom prst="rect">
            <a:avLst/>
          </a:prstGeom>
          <a:ln w="19050">
            <a:solidFill>
              <a:schemeClr val="accent1"/>
            </a:solidFill>
          </a:ln>
        </p:spPr>
      </p:pic>
      <p:sp>
        <p:nvSpPr>
          <p:cNvPr id="4" name="Textfeld 3"/>
          <p:cNvSpPr txBox="1"/>
          <p:nvPr/>
        </p:nvSpPr>
        <p:spPr>
          <a:xfrm>
            <a:off x="6715141" y="3169132"/>
            <a:ext cx="2286015" cy="2308324"/>
          </a:xfrm>
          <a:prstGeom prst="rect">
            <a:avLst/>
          </a:prstGeom>
          <a:noFill/>
        </p:spPr>
        <p:txBody>
          <a:bodyPr wrap="square" rtlCol="0">
            <a:spAutoFit/>
          </a:bodyPr>
          <a:lstStyle/>
          <a:p>
            <a:r>
              <a:rPr lang="de-DE" sz="1600" dirty="0" smtClean="0"/>
              <a:t>Geschlechter-unterschiede bezüglich der beruflichen Fehltage aufgrund verschiedener </a:t>
            </a:r>
            <a:r>
              <a:rPr lang="de-DE" sz="1600" dirty="0" smtClean="0"/>
              <a:t>Erkrankungsbereiche.</a:t>
            </a:r>
            <a:endParaRPr lang="de-DE" sz="1600" dirty="0" smtClean="0"/>
          </a:p>
          <a:p>
            <a:endParaRPr lang="de-DE" sz="1200" dirty="0" smtClean="0"/>
          </a:p>
          <a:p>
            <a:r>
              <a:rPr lang="de-DE" sz="1200" dirty="0" smtClean="0"/>
              <a:t>[Quelle: </a:t>
            </a:r>
            <a:r>
              <a:rPr lang="de-DE" sz="1200" dirty="0" err="1" smtClean="0"/>
              <a:t>GenderMed</a:t>
            </a:r>
            <a:r>
              <a:rPr lang="de-DE" sz="1200" dirty="0" smtClean="0"/>
              <a:t>-Wiki, nach: DAK-Gesundheitsreport (2016)]</a:t>
            </a:r>
            <a:endParaRPr lang="de-DE"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Bildschirmpräsentation (4:3)</PresentationFormat>
  <Paragraphs>41</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Office-Design</vt:lpstr>
      <vt:lpstr>Folie 1</vt:lpstr>
      <vt:lpstr>Folie 2</vt:lpstr>
      <vt:lpstr>Folie 3</vt:lpstr>
      <vt:lpstr>Folie 4</vt:lpstr>
      <vt:lpstr>Folie 5</vt:lpstr>
      <vt:lpstr>Folie 6</vt:lpstr>
      <vt:lpstr>Folie 7</vt:lpstr>
      <vt:lpstr>Folie 8</vt:lpstr>
      <vt:lpstr>Folie 9</vt:lpstr>
      <vt:lpstr>Folie 10</vt:lpstr>
      <vt:lpstr>Folie 11</vt:lpstr>
    </vt:vector>
  </TitlesOfParts>
  <Company>weskom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Reiner Kombuechen</dc:creator>
  <cp:lastModifiedBy>Julia Schreitmüller</cp:lastModifiedBy>
  <cp:revision>105</cp:revision>
  <dcterms:created xsi:type="dcterms:W3CDTF">2011-07-11T11:26:13Z</dcterms:created>
  <dcterms:modified xsi:type="dcterms:W3CDTF">2016-08-10T09:16:11Z</dcterms:modified>
</cp:coreProperties>
</file>