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handoutMasterIdLst>
    <p:handoutMasterId r:id="rId15"/>
  </p:handoutMasterIdLst>
  <p:sldIdLst>
    <p:sldId id="268" r:id="rId2"/>
    <p:sldId id="266" r:id="rId3"/>
    <p:sldId id="295" r:id="rId4"/>
    <p:sldId id="296" r:id="rId5"/>
    <p:sldId id="297" r:id="rId6"/>
    <p:sldId id="298" r:id="rId7"/>
    <p:sldId id="299" r:id="rId8"/>
    <p:sldId id="300" r:id="rId9"/>
    <p:sldId id="301" r:id="rId10"/>
    <p:sldId id="302" r:id="rId11"/>
    <p:sldId id="303" r:id="rId12"/>
    <p:sldId id="294" r:id="rId13"/>
  </p:sldIdLst>
  <p:sldSz cx="9144000" cy="6858000" type="screen4x3"/>
  <p:notesSz cx="6858000" cy="9144000"/>
  <p:defaultTextStyle>
    <a:defPPr>
      <a:defRPr lang="de-DE"/>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4D4D"/>
    <a:srgbClr val="FF99CC"/>
    <a:srgbClr val="FF7C80"/>
    <a:srgbClr val="CCA500"/>
    <a:srgbClr val="D6AD00"/>
    <a:srgbClr val="EAEAEA"/>
    <a:srgbClr val="DDDDDD"/>
    <a:srgbClr val="F4F3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399" autoAdjust="0"/>
    <p:restoredTop sz="96707" autoAdjust="0"/>
  </p:normalViewPr>
  <p:slideViewPr>
    <p:cSldViewPr snapToObjects="1">
      <p:cViewPr>
        <p:scale>
          <a:sx n="100" d="100"/>
          <a:sy n="100" d="100"/>
        </p:scale>
        <p:origin x="4056" y="10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77" d="100"/>
          <a:sy n="77" d="100"/>
        </p:scale>
        <p:origin x="-1554"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handoutMaster" Target="handoutMasters/handoutMaster1.xml"/><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8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latin typeface="Calibri" pitchFamily="34" charset="0"/>
              </a:defRPr>
            </a:lvl1pPr>
          </a:lstStyle>
          <a:p>
            <a:pPr>
              <a:defRPr/>
            </a:pPr>
            <a:endParaRPr lang="de-DE" altLang="de-DE"/>
          </a:p>
        </p:txBody>
      </p:sp>
      <p:sp>
        <p:nvSpPr>
          <p:cNvPr id="79875"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atin typeface="Calibri" pitchFamily="34" charset="0"/>
              </a:defRPr>
            </a:lvl1pPr>
          </a:lstStyle>
          <a:p>
            <a:pPr>
              <a:defRPr/>
            </a:pPr>
            <a:fld id="{96F3E674-4E3A-4D47-92B8-772446150BA5}" type="datetimeFigureOut">
              <a:rPr lang="de-DE" altLang="de-DE"/>
              <a:pPr>
                <a:defRPr/>
              </a:pPr>
              <a:t>18.11.16</a:t>
            </a:fld>
            <a:endParaRPr lang="de-DE" altLang="de-DE"/>
          </a:p>
        </p:txBody>
      </p:sp>
      <p:sp>
        <p:nvSpPr>
          <p:cNvPr id="79876"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atin typeface="Calibri" pitchFamily="34" charset="0"/>
              </a:defRPr>
            </a:lvl1pPr>
          </a:lstStyle>
          <a:p>
            <a:pPr>
              <a:defRPr/>
            </a:pPr>
            <a:endParaRPr lang="de-DE" altLang="de-DE"/>
          </a:p>
        </p:txBody>
      </p:sp>
      <p:sp>
        <p:nvSpPr>
          <p:cNvPr id="79877"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atin typeface="Calibri" pitchFamily="34" charset="0"/>
              </a:defRPr>
            </a:lvl1pPr>
          </a:lstStyle>
          <a:p>
            <a:pPr>
              <a:defRPr/>
            </a:pPr>
            <a:fld id="{7F4EB405-3E19-4B51-B29F-0533BC50F11D}" type="slidenum">
              <a:rPr lang="de-DE" altLang="de-DE"/>
              <a:pPr>
                <a:defRPr/>
              </a:pPr>
              <a:t>‹Nr.›</a:t>
            </a:fld>
            <a:endParaRPr lang="de-DE" altLang="de-DE"/>
          </a:p>
        </p:txBody>
      </p:sp>
    </p:spTree>
    <p:extLst>
      <p:ext uri="{BB962C8B-B14F-4D97-AF65-F5344CB8AC3E}">
        <p14:creationId xmlns:p14="http://schemas.microsoft.com/office/powerpoint/2010/main" val="40519789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1026"/>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latin typeface="Calibri" pitchFamily="34" charset="0"/>
              </a:defRPr>
            </a:lvl1pPr>
          </a:lstStyle>
          <a:p>
            <a:pPr>
              <a:defRPr/>
            </a:pPr>
            <a:endParaRPr lang="de-DE" altLang="de-DE"/>
          </a:p>
        </p:txBody>
      </p:sp>
      <p:sp>
        <p:nvSpPr>
          <p:cNvPr id="17411" name="Rectangle 1027"/>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atin typeface="Calibri" pitchFamily="34" charset="0"/>
              </a:defRPr>
            </a:lvl1pPr>
          </a:lstStyle>
          <a:p>
            <a:pPr>
              <a:defRPr/>
            </a:pPr>
            <a:fld id="{EE4194CA-C53C-4AAF-A02F-5B2E61176F51}" type="datetimeFigureOut">
              <a:rPr lang="de-DE" altLang="de-DE"/>
              <a:pPr>
                <a:defRPr/>
              </a:pPr>
              <a:t>18.11.16</a:t>
            </a:fld>
            <a:endParaRPr lang="de-DE" altLang="de-DE"/>
          </a:p>
        </p:txBody>
      </p:sp>
      <p:sp>
        <p:nvSpPr>
          <p:cNvPr id="5124" name="Rectangle 1028"/>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7413" name="Rectangle 1029"/>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noProof="0" smtClean="0"/>
              <a:t>Textmasterformate durch Klicken bearbeiten</a:t>
            </a:r>
          </a:p>
          <a:p>
            <a:pPr lvl="1"/>
            <a:r>
              <a:rPr lang="de-DE" altLang="de-DE" noProof="0" smtClean="0"/>
              <a:t>Zweite Ebene</a:t>
            </a:r>
          </a:p>
          <a:p>
            <a:pPr lvl="2"/>
            <a:r>
              <a:rPr lang="de-DE" altLang="de-DE" noProof="0" smtClean="0"/>
              <a:t>Dritte Ebene</a:t>
            </a:r>
          </a:p>
          <a:p>
            <a:pPr lvl="3"/>
            <a:r>
              <a:rPr lang="de-DE" altLang="de-DE" noProof="0" smtClean="0"/>
              <a:t>Vierte Ebene</a:t>
            </a:r>
          </a:p>
          <a:p>
            <a:pPr lvl="4"/>
            <a:r>
              <a:rPr lang="de-DE" altLang="de-DE" noProof="0" smtClean="0"/>
              <a:t>Fünfte Ebene</a:t>
            </a:r>
          </a:p>
        </p:txBody>
      </p:sp>
      <p:sp>
        <p:nvSpPr>
          <p:cNvPr id="17414" name="Rectangle 1030"/>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atin typeface="Calibri" pitchFamily="34" charset="0"/>
              </a:defRPr>
            </a:lvl1pPr>
          </a:lstStyle>
          <a:p>
            <a:pPr>
              <a:defRPr/>
            </a:pPr>
            <a:endParaRPr lang="de-DE" altLang="de-DE"/>
          </a:p>
        </p:txBody>
      </p:sp>
      <p:sp>
        <p:nvSpPr>
          <p:cNvPr id="17415" name="Rectangle 1031"/>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atin typeface="Calibri" pitchFamily="34" charset="0"/>
              </a:defRPr>
            </a:lvl1pPr>
          </a:lstStyle>
          <a:p>
            <a:pPr>
              <a:defRPr/>
            </a:pPr>
            <a:fld id="{B3B82A42-7496-4850-9FF7-41C8686E7357}" type="slidenum">
              <a:rPr lang="de-DE" altLang="de-DE"/>
              <a:pPr>
                <a:defRPr/>
              </a:pPr>
              <a:t>‹Nr.›</a:t>
            </a:fld>
            <a:endParaRPr lang="de-DE" altLang="de-DE"/>
          </a:p>
        </p:txBody>
      </p:sp>
    </p:spTree>
    <p:extLst>
      <p:ext uri="{BB962C8B-B14F-4D97-AF65-F5344CB8AC3E}">
        <p14:creationId xmlns:p14="http://schemas.microsoft.com/office/powerpoint/2010/main" val="15260197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Mastertitelformat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Master-Untertitelformat bearbeiten</a:t>
            </a:r>
            <a:endParaRPr lang="de-DE"/>
          </a:p>
        </p:txBody>
      </p:sp>
    </p:spTree>
    <p:extLst>
      <p:ext uri="{BB962C8B-B14F-4D97-AF65-F5344CB8AC3E}">
        <p14:creationId xmlns:p14="http://schemas.microsoft.com/office/powerpoint/2010/main" val="154639601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Vertikaler Textplatzhalter 2"/>
          <p:cNvSpPr>
            <a:spLocks noGrp="1"/>
          </p:cNvSpPr>
          <p:nvPr>
            <p:ph type="body" orient="vert" idx="1"/>
          </p:nvPr>
        </p:nvSpPr>
        <p:spPr/>
        <p:txBody>
          <a:bodyPr vert="eaVert"/>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1100497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Mastertitelformat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529964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Inhaltsplatzhalter 2"/>
          <p:cNvSpPr>
            <a:spLocks noGrp="1"/>
          </p:cNvSpPr>
          <p:nvPr>
            <p:ph idx="1"/>
          </p:nvPr>
        </p:nvSpPr>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319913013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Mastertitelformat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Mastertextformat bearbeiten</a:t>
            </a:r>
          </a:p>
        </p:txBody>
      </p:sp>
    </p:spTree>
    <p:extLst>
      <p:ext uri="{BB962C8B-B14F-4D97-AF65-F5344CB8AC3E}">
        <p14:creationId xmlns:p14="http://schemas.microsoft.com/office/powerpoint/2010/main" val="198052208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253149457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Mastertitelformat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3975528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Tree>
    <p:extLst>
      <p:ext uri="{BB962C8B-B14F-4D97-AF65-F5344CB8AC3E}">
        <p14:creationId xmlns:p14="http://schemas.microsoft.com/office/powerpoint/2010/main" val="1780273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244147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Mastertitelformat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Mastertextformat bearbeiten</a:t>
            </a:r>
          </a:p>
        </p:txBody>
      </p:sp>
    </p:spTree>
    <p:extLst>
      <p:ext uri="{BB962C8B-B14F-4D97-AF65-F5344CB8AC3E}">
        <p14:creationId xmlns:p14="http://schemas.microsoft.com/office/powerpoint/2010/main" val="1390434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Mastertitelformat bearbeiten</a:t>
            </a:r>
            <a:endParaRPr lang="de-DE"/>
          </a:p>
        </p:txBody>
      </p:sp>
      <p:sp>
        <p:nvSpPr>
          <p:cNvPr id="3" name="Bildplatzhalter 2"/>
          <p:cNvSpPr>
            <a:spLocks noGrp="1"/>
          </p:cNvSpPr>
          <p:nvPr>
            <p:ph type="pic" idx="1"/>
          </p:nvPr>
        </p:nvSpPr>
        <p:spPr>
          <a:xfrm>
            <a:off x="1792288" y="612775"/>
            <a:ext cx="5486400" cy="4114800"/>
          </a:xfrm>
        </p:spPr>
        <p:txBody>
          <a:bodyPr vert="horz" lIns="91440" tIns="45720" rIns="91440" bIns="4572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Mastertextformat bearbeiten</a:t>
            </a:r>
          </a:p>
        </p:txBody>
      </p:sp>
    </p:spTree>
    <p:extLst>
      <p:ext uri="{BB962C8B-B14F-4D97-AF65-F5344CB8AC3E}">
        <p14:creationId xmlns:p14="http://schemas.microsoft.com/office/powerpoint/2010/main" val="40717784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jpeg"/><Relationship Id="rId15" Type="http://schemas.openxmlformats.org/officeDocument/2006/relationships/image" Target="../media/image3.png"/><Relationship Id="rId16" Type="http://schemas.openxmlformats.org/officeDocument/2006/relationships/image" Target="../media/image4.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9"/>
          <p:cNvSpPr>
            <a:spLocks noChangeArrowheads="1"/>
          </p:cNvSpPr>
          <p:nvPr userDrawn="1"/>
        </p:nvSpPr>
        <p:spPr bwMode="auto">
          <a:xfrm flipV="1">
            <a:off x="0" y="5583238"/>
            <a:ext cx="9144000" cy="92075"/>
          </a:xfrm>
          <a:prstGeom prst="rect">
            <a:avLst/>
          </a:prstGeom>
          <a:solidFill>
            <a:srgbClr val="CCA500">
              <a:alpha val="45097"/>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endParaRPr lang="de-DE" altLang="de-DE"/>
          </a:p>
        </p:txBody>
      </p:sp>
      <p:sp>
        <p:nvSpPr>
          <p:cNvPr id="1027" name="Rectangle 25"/>
          <p:cNvSpPr>
            <a:spLocks noChangeArrowheads="1"/>
          </p:cNvSpPr>
          <p:nvPr userDrawn="1"/>
        </p:nvSpPr>
        <p:spPr bwMode="auto">
          <a:xfrm>
            <a:off x="0" y="0"/>
            <a:ext cx="9144000" cy="908050"/>
          </a:xfrm>
          <a:prstGeom prst="rect">
            <a:avLst/>
          </a:prstGeom>
          <a:solidFill>
            <a:srgbClr val="F4F3EC"/>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endParaRPr lang="de-DE" altLang="de-DE"/>
          </a:p>
        </p:txBody>
      </p:sp>
      <p:pic>
        <p:nvPicPr>
          <p:cNvPr id="1028" name="Picture 27"/>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593013" y="0"/>
            <a:ext cx="1550987" cy="90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uppieren 4"/>
          <p:cNvGrpSpPr/>
          <p:nvPr userDrawn="1"/>
        </p:nvGrpSpPr>
        <p:grpSpPr>
          <a:xfrm>
            <a:off x="287345" y="5805264"/>
            <a:ext cx="8569310" cy="896018"/>
            <a:chOff x="287345" y="5805264"/>
            <a:chExt cx="8569310" cy="896018"/>
          </a:xfrm>
        </p:grpSpPr>
        <p:pic>
          <p:nvPicPr>
            <p:cNvPr id="2" name="Grafik 1"/>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821037" y="5805264"/>
              <a:ext cx="5696306" cy="896017"/>
            </a:xfrm>
            <a:prstGeom prst="rect">
              <a:avLst/>
            </a:prstGeom>
          </p:spPr>
        </p:pic>
        <p:pic>
          <p:nvPicPr>
            <p:cNvPr id="3" name="Grafik 2"/>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7597023" y="5885397"/>
              <a:ext cx="1259632" cy="735753"/>
            </a:xfrm>
            <a:prstGeom prst="rect">
              <a:avLst/>
            </a:prstGeom>
          </p:spPr>
        </p:pic>
        <p:pic>
          <p:nvPicPr>
            <p:cNvPr id="4" name="Grafik 3"/>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287345" y="5805264"/>
              <a:ext cx="1263519" cy="896018"/>
            </a:xfrm>
            <a:prstGeom prst="rect">
              <a:avLst/>
            </a:prstGeom>
          </p:spPr>
        </p:pic>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457200" rtl="0" eaLnBrk="0" fontAlgn="base" hangingPunct="0">
        <a:spcBef>
          <a:spcPct val="0"/>
        </a:spcBef>
        <a:spcAft>
          <a:spcPct val="0"/>
        </a:spcAft>
        <a:defRPr sz="3200" kern="1200">
          <a:solidFill>
            <a:schemeClr val="tx1"/>
          </a:solidFill>
          <a:latin typeface="Arial" charset="0"/>
          <a:ea typeface="+mj-ea"/>
          <a:cs typeface="+mj-cs"/>
        </a:defRPr>
      </a:lvl1pPr>
      <a:lvl2pPr algn="ctr" defTabSz="457200" rtl="0" eaLnBrk="0" fontAlgn="base" hangingPunct="0">
        <a:spcBef>
          <a:spcPct val="0"/>
        </a:spcBef>
        <a:spcAft>
          <a:spcPct val="0"/>
        </a:spcAft>
        <a:defRPr sz="3200">
          <a:solidFill>
            <a:schemeClr val="tx1"/>
          </a:solidFill>
          <a:latin typeface="Arial" charset="0"/>
        </a:defRPr>
      </a:lvl2pPr>
      <a:lvl3pPr algn="ctr" defTabSz="457200" rtl="0" eaLnBrk="0" fontAlgn="base" hangingPunct="0">
        <a:spcBef>
          <a:spcPct val="0"/>
        </a:spcBef>
        <a:spcAft>
          <a:spcPct val="0"/>
        </a:spcAft>
        <a:defRPr sz="3200">
          <a:solidFill>
            <a:schemeClr val="tx1"/>
          </a:solidFill>
          <a:latin typeface="Arial" charset="0"/>
        </a:defRPr>
      </a:lvl3pPr>
      <a:lvl4pPr algn="ctr" defTabSz="457200" rtl="0" eaLnBrk="0" fontAlgn="base" hangingPunct="0">
        <a:spcBef>
          <a:spcPct val="0"/>
        </a:spcBef>
        <a:spcAft>
          <a:spcPct val="0"/>
        </a:spcAft>
        <a:defRPr sz="3200">
          <a:solidFill>
            <a:schemeClr val="tx1"/>
          </a:solidFill>
          <a:latin typeface="Arial" charset="0"/>
        </a:defRPr>
      </a:lvl4pPr>
      <a:lvl5pPr algn="ctr" defTabSz="457200" rtl="0" eaLnBrk="0" fontAlgn="base" hangingPunct="0">
        <a:spcBef>
          <a:spcPct val="0"/>
        </a:spcBef>
        <a:spcAft>
          <a:spcPct val="0"/>
        </a:spcAft>
        <a:defRPr sz="3200">
          <a:solidFill>
            <a:schemeClr val="tx1"/>
          </a:solidFill>
          <a:latin typeface="Arial" charset="0"/>
        </a:defRPr>
      </a:lvl5pPr>
      <a:lvl6pPr marL="457200" algn="ctr" defTabSz="457200" rtl="0" fontAlgn="base">
        <a:spcBef>
          <a:spcPct val="0"/>
        </a:spcBef>
        <a:spcAft>
          <a:spcPct val="0"/>
        </a:spcAft>
        <a:defRPr sz="3200">
          <a:solidFill>
            <a:schemeClr val="tx1"/>
          </a:solidFill>
          <a:latin typeface="Arial" charset="0"/>
        </a:defRPr>
      </a:lvl6pPr>
      <a:lvl7pPr marL="914400" algn="ctr" defTabSz="457200" rtl="0" fontAlgn="base">
        <a:spcBef>
          <a:spcPct val="0"/>
        </a:spcBef>
        <a:spcAft>
          <a:spcPct val="0"/>
        </a:spcAft>
        <a:defRPr sz="3200">
          <a:solidFill>
            <a:schemeClr val="tx1"/>
          </a:solidFill>
          <a:latin typeface="Arial" charset="0"/>
        </a:defRPr>
      </a:lvl7pPr>
      <a:lvl8pPr marL="1371600" algn="ctr" defTabSz="457200" rtl="0" fontAlgn="base">
        <a:spcBef>
          <a:spcPct val="0"/>
        </a:spcBef>
        <a:spcAft>
          <a:spcPct val="0"/>
        </a:spcAft>
        <a:defRPr sz="3200">
          <a:solidFill>
            <a:schemeClr val="tx1"/>
          </a:solidFill>
          <a:latin typeface="Arial" charset="0"/>
        </a:defRPr>
      </a:lvl8pPr>
      <a:lvl9pPr marL="1828800" algn="ctr" defTabSz="457200" rtl="0" fontAlgn="base">
        <a:spcBef>
          <a:spcPct val="0"/>
        </a:spcBef>
        <a:spcAft>
          <a:spcPct val="0"/>
        </a:spcAft>
        <a:defRPr sz="3200">
          <a:solidFill>
            <a:schemeClr val="tx1"/>
          </a:solidFill>
          <a:latin typeface="Arial" charset="0"/>
        </a:defRPr>
      </a:lvl9pPr>
    </p:titleStyle>
    <p:bodyStyle>
      <a:lvl1pPr marL="342900" indent="-342900" algn="l" defTabSz="457200" rtl="0" eaLnBrk="0" fontAlgn="base" hangingPunct="0">
        <a:spcBef>
          <a:spcPct val="20000"/>
        </a:spcBef>
        <a:spcAft>
          <a:spcPct val="0"/>
        </a:spcAft>
        <a:buFont typeface="Arial" charset="0"/>
        <a:buChar char="•"/>
        <a:defRPr sz="2800" kern="1200">
          <a:solidFill>
            <a:schemeClr val="tx1"/>
          </a:solidFill>
          <a:latin typeface="Arial" charset="0"/>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Arial" charset="0"/>
          <a:ea typeface="+mn-ea"/>
          <a:cs typeface="+mn-cs"/>
        </a:defRPr>
      </a:lvl2pPr>
      <a:lvl3pPr marL="1143000" indent="-228600" algn="l" defTabSz="457200"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tif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5600" y="0"/>
            <a:ext cx="3708400" cy="90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2"/>
          <p:cNvSpPr>
            <a:spLocks/>
          </p:cNvSpPr>
          <p:nvPr/>
        </p:nvSpPr>
        <p:spPr bwMode="auto">
          <a:xfrm>
            <a:off x="291492" y="1554607"/>
            <a:ext cx="8675688" cy="1846659"/>
          </a:xfrm>
          <a:prstGeom prst="rect">
            <a:avLst/>
          </a:prstGeom>
          <a:noFill/>
          <a:ln w="12700">
            <a:noFill/>
            <a:miter lim="400000"/>
            <a:headEnd/>
            <a:tailEnd/>
          </a:ln>
        </p:spPr>
        <p:txBody>
          <a:bodyPr lIns="45720" rIns="45720" anchor="ctr">
            <a:spAutoFit/>
          </a:bodyPr>
          <a:lstStyle>
            <a:defPPr>
              <a:defRPr lang="de-DE"/>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eaLnBrk="1">
              <a:lnSpc>
                <a:spcPct val="150000"/>
              </a:lnSpc>
            </a:pPr>
            <a:r>
              <a:rPr lang="de-DE" altLang="de-DE" sz="2000" b="1" dirty="0">
                <a:solidFill>
                  <a:srgbClr val="4D4D4D"/>
                </a:solidFill>
                <a:latin typeface="Arial" pitchFamily="34" charset="0"/>
                <a:cs typeface="Arial" pitchFamily="34" charset="0"/>
                <a:sym typeface="Arial" pitchFamily="34" charset="0"/>
              </a:rPr>
              <a:t/>
            </a:r>
            <a:br>
              <a:rPr lang="de-DE" altLang="de-DE" sz="2000" b="1" dirty="0">
                <a:solidFill>
                  <a:srgbClr val="4D4D4D"/>
                </a:solidFill>
                <a:latin typeface="Arial" pitchFamily="34" charset="0"/>
                <a:cs typeface="Arial" pitchFamily="34" charset="0"/>
                <a:sym typeface="Arial" pitchFamily="34" charset="0"/>
              </a:rPr>
            </a:br>
            <a:r>
              <a:rPr lang="de-DE" altLang="de-DE" sz="3200" b="1" dirty="0" smtClean="0">
                <a:solidFill>
                  <a:srgbClr val="002060"/>
                </a:solidFill>
                <a:latin typeface="Arial" pitchFamily="34" charset="0"/>
                <a:cs typeface="Arial" pitchFamily="34" charset="0"/>
                <a:sym typeface="Arial" pitchFamily="34" charset="0"/>
              </a:rPr>
              <a:t>Geschlechtsaspekte bei Karies</a:t>
            </a:r>
          </a:p>
          <a:p>
            <a:pPr algn="ctr" eaLnBrk="1">
              <a:lnSpc>
                <a:spcPct val="150000"/>
              </a:lnSpc>
            </a:pPr>
            <a:endParaRPr lang="de-DE" altLang="de-DE" sz="2400" b="1" dirty="0">
              <a:solidFill>
                <a:srgbClr val="002060"/>
              </a:solidFill>
              <a:latin typeface="Arial" pitchFamily="34" charset="0"/>
              <a:cs typeface="Arial" pitchFamily="34" charset="0"/>
              <a:sym typeface="Arial" pitchFamily="34" charset="0"/>
            </a:endParaRPr>
          </a:p>
        </p:txBody>
      </p:sp>
      <p:sp>
        <p:nvSpPr>
          <p:cNvPr id="7" name="Rechteck 6"/>
          <p:cNvSpPr/>
          <p:nvPr/>
        </p:nvSpPr>
        <p:spPr>
          <a:xfrm>
            <a:off x="176821" y="4846859"/>
            <a:ext cx="8790359" cy="456535"/>
          </a:xfrm>
          <a:prstGeom prst="rect">
            <a:avLst/>
          </a:prstGeom>
        </p:spPr>
        <p:txBody>
          <a:bodyPr wrap="square">
            <a:spAutoFit/>
          </a:bodyPr>
          <a:lstStyle>
            <a:defPPr>
              <a:defRPr lang="de-DE"/>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a:lnSpc>
                <a:spcPct val="150000"/>
              </a:lnSpc>
            </a:pPr>
            <a:r>
              <a:rPr lang="de-DE" altLang="de-DE" b="1" dirty="0">
                <a:solidFill>
                  <a:srgbClr val="002060"/>
                </a:solidFill>
                <a:latin typeface="Arial" pitchFamily="34" charset="0"/>
                <a:cs typeface="Arial" pitchFamily="34" charset="0"/>
                <a:sym typeface="Arial" pitchFamily="34" charset="0"/>
              </a:rPr>
              <a:t>Folien: bereitgestellt durch die Austauschplattform </a:t>
            </a:r>
            <a:r>
              <a:rPr lang="de-DE" altLang="de-DE" b="1" dirty="0" smtClean="0">
                <a:solidFill>
                  <a:srgbClr val="002060"/>
                </a:solidFill>
                <a:latin typeface="Arial" pitchFamily="34" charset="0"/>
                <a:cs typeface="Arial" pitchFamily="34" charset="0"/>
                <a:sym typeface="Arial" pitchFamily="34" charset="0"/>
              </a:rPr>
              <a:t>„</a:t>
            </a:r>
            <a:r>
              <a:rPr lang="de-DE" altLang="de-DE" b="1" dirty="0" err="1" smtClean="0">
                <a:solidFill>
                  <a:srgbClr val="002060"/>
                </a:solidFill>
                <a:latin typeface="Arial" pitchFamily="34" charset="0"/>
                <a:cs typeface="Arial" pitchFamily="34" charset="0"/>
                <a:sym typeface="Arial" pitchFamily="34" charset="0"/>
              </a:rPr>
              <a:t>GenderMed</a:t>
            </a:r>
            <a:r>
              <a:rPr lang="de-DE" altLang="de-DE" b="1" dirty="0" smtClean="0">
                <a:solidFill>
                  <a:srgbClr val="002060"/>
                </a:solidFill>
                <a:latin typeface="Arial" pitchFamily="34" charset="0"/>
                <a:cs typeface="Arial" pitchFamily="34" charset="0"/>
                <a:sym typeface="Arial" pitchFamily="34" charset="0"/>
              </a:rPr>
              <a:t>-Wiki“</a:t>
            </a:r>
            <a:endParaRPr lang="de-DE" altLang="de-DE" b="1" dirty="0">
              <a:solidFill>
                <a:srgbClr val="002060"/>
              </a:solidFill>
              <a:latin typeface="Arial" pitchFamily="34" charset="0"/>
              <a:cs typeface="Arial" pitchFamily="34" charset="0"/>
              <a:sym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07504" y="116632"/>
            <a:ext cx="3960440" cy="523220"/>
          </a:xfrm>
          <a:prstGeom prst="rect">
            <a:avLst/>
          </a:prstGeom>
          <a:noFill/>
        </p:spPr>
        <p:txBody>
          <a:bodyPr wrap="square" rtlCol="0">
            <a:spAutoFit/>
          </a:bodyPr>
          <a:lstStyle/>
          <a:p>
            <a:r>
              <a:rPr lang="de-DE" sz="2800" dirty="0" smtClean="0">
                <a:solidFill>
                  <a:schemeClr val="accent1">
                    <a:lumMod val="50000"/>
                  </a:schemeClr>
                </a:solidFill>
              </a:rPr>
              <a:t>Ausblick</a:t>
            </a:r>
            <a:endParaRPr lang="de-DE" sz="2800" dirty="0">
              <a:solidFill>
                <a:schemeClr val="accent1">
                  <a:lumMod val="50000"/>
                </a:schemeClr>
              </a:solidFill>
            </a:endParaRPr>
          </a:p>
        </p:txBody>
      </p:sp>
      <p:sp>
        <p:nvSpPr>
          <p:cNvPr id="3" name="Textfeld 2"/>
          <p:cNvSpPr txBox="1"/>
          <p:nvPr/>
        </p:nvSpPr>
        <p:spPr>
          <a:xfrm>
            <a:off x="609600" y="1244600"/>
            <a:ext cx="7562800" cy="4985980"/>
          </a:xfrm>
          <a:prstGeom prst="rect">
            <a:avLst/>
          </a:prstGeom>
          <a:noFill/>
        </p:spPr>
        <p:txBody>
          <a:bodyPr wrap="square" rtlCol="0">
            <a:spAutoFit/>
          </a:bodyPr>
          <a:lstStyle/>
          <a:p>
            <a:r>
              <a:rPr lang="de-DE" sz="2000" dirty="0"/>
              <a:t>Zu wenige Studien beziehen den Faktor des Geschlechts in hinreichender Weise in ihre Analyse mit ein. Damit lässt sich nicht von der Hand weisen, dass bei der bisher vorhandenen geringen Anzahl an Studien durchaus die Möglichkeit besteht, dass die Ergebnisse insgesamt zu wenig aussagekräftig sind und somit kein eindeutig sicheres Fazit gezogen bzw. daraus abgeleitet werden kann </a:t>
            </a:r>
            <a:r>
              <a:rPr lang="de-DE" sz="2000" dirty="0" smtClean="0"/>
              <a:t>(5). </a:t>
            </a:r>
            <a:endParaRPr lang="de-DE" sz="2000" dirty="0"/>
          </a:p>
          <a:p>
            <a:r>
              <a:rPr lang="de-DE" sz="2000" dirty="0"/>
              <a:t>Die Erkrankungen innerhalb der Mundhöhle werden zwar im Rahmen der Lehre vermittelt, aber die geschlechtsspezifischen Aspekte werden noch nicht genügend berücksichtigt und die angehenden Zahnärzte entsprechend für dieses Thema </a:t>
            </a:r>
            <a:r>
              <a:rPr lang="de-DE" sz="2000"/>
              <a:t>sensibilisiert </a:t>
            </a:r>
            <a:r>
              <a:rPr lang="de-DE" sz="2000" smtClean="0"/>
              <a:t>(5). </a:t>
            </a:r>
            <a:r>
              <a:rPr lang="de-DE" sz="2000" dirty="0"/>
              <a:t>Für die Zukunft bedeutet dies, dass geschlechtsspezifische Aspekte bei dem Design von Studien integriert werden sollten und stärkere Berücksichtigung finden müssen. </a:t>
            </a:r>
          </a:p>
          <a:p>
            <a:endParaRPr lang="de-DE" dirty="0"/>
          </a:p>
        </p:txBody>
      </p:sp>
    </p:spTree>
    <p:extLst>
      <p:ext uri="{BB962C8B-B14F-4D97-AF65-F5344CB8AC3E}">
        <p14:creationId xmlns:p14="http://schemas.microsoft.com/office/powerpoint/2010/main" val="6857115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07504" y="188640"/>
            <a:ext cx="4248472" cy="523220"/>
          </a:xfrm>
          <a:prstGeom prst="rect">
            <a:avLst/>
          </a:prstGeom>
          <a:noFill/>
        </p:spPr>
        <p:txBody>
          <a:bodyPr wrap="square" rtlCol="0">
            <a:spAutoFit/>
          </a:bodyPr>
          <a:lstStyle/>
          <a:p>
            <a:r>
              <a:rPr lang="de-DE" sz="2800" dirty="0" smtClean="0">
                <a:solidFill>
                  <a:schemeClr val="accent1">
                    <a:lumMod val="50000"/>
                  </a:schemeClr>
                </a:solidFill>
              </a:rPr>
              <a:t>Literatur</a:t>
            </a:r>
            <a:endParaRPr lang="de-DE" sz="2800" dirty="0">
              <a:solidFill>
                <a:schemeClr val="accent1">
                  <a:lumMod val="50000"/>
                </a:schemeClr>
              </a:solidFill>
            </a:endParaRPr>
          </a:p>
        </p:txBody>
      </p:sp>
      <p:sp>
        <p:nvSpPr>
          <p:cNvPr id="3" name="Textfeld 2"/>
          <p:cNvSpPr txBox="1"/>
          <p:nvPr/>
        </p:nvSpPr>
        <p:spPr>
          <a:xfrm>
            <a:off x="118096" y="1268760"/>
            <a:ext cx="7128792" cy="4616648"/>
          </a:xfrm>
          <a:prstGeom prst="rect">
            <a:avLst/>
          </a:prstGeom>
          <a:noFill/>
        </p:spPr>
        <p:txBody>
          <a:bodyPr wrap="square" rtlCol="0">
            <a:spAutoFit/>
          </a:bodyPr>
          <a:lstStyle/>
          <a:p>
            <a:pPr marL="342900" indent="-342900">
              <a:buAutoNum type="arabicParenBoth"/>
            </a:pPr>
            <a:r>
              <a:rPr lang="de-DE" sz="1400" dirty="0" smtClean="0"/>
              <a:t>Lukacs </a:t>
            </a:r>
            <a:r>
              <a:rPr lang="de-DE" sz="1400" dirty="0"/>
              <a:t>JR, Thompson LM (2007) Dental </a:t>
            </a:r>
            <a:r>
              <a:rPr lang="de-DE" sz="1400" dirty="0" err="1"/>
              <a:t>caries</a:t>
            </a:r>
            <a:r>
              <a:rPr lang="de-DE" sz="1400" dirty="0"/>
              <a:t> </a:t>
            </a:r>
            <a:r>
              <a:rPr lang="de-DE" sz="1400" dirty="0" err="1"/>
              <a:t>prevalence</a:t>
            </a:r>
            <a:r>
              <a:rPr lang="de-DE" sz="1400" dirty="0"/>
              <a:t> </a:t>
            </a:r>
            <a:r>
              <a:rPr lang="de-DE" sz="1400" dirty="0" err="1"/>
              <a:t>by</a:t>
            </a:r>
            <a:r>
              <a:rPr lang="de-DE" sz="1400" dirty="0"/>
              <a:t> </a:t>
            </a:r>
            <a:r>
              <a:rPr lang="de-DE" sz="1400" dirty="0" err="1"/>
              <a:t>sex</a:t>
            </a:r>
            <a:r>
              <a:rPr lang="de-DE" sz="1400" dirty="0"/>
              <a:t> in </a:t>
            </a:r>
            <a:r>
              <a:rPr lang="de-DE" sz="1400" dirty="0" err="1"/>
              <a:t>prehistory</a:t>
            </a:r>
            <a:r>
              <a:rPr lang="de-DE" sz="1400" dirty="0"/>
              <a:t>: </a:t>
            </a:r>
            <a:r>
              <a:rPr lang="de-DE" sz="1400" dirty="0" err="1"/>
              <a:t>magnitude</a:t>
            </a:r>
            <a:r>
              <a:rPr lang="de-DE" sz="1400" dirty="0"/>
              <a:t> </a:t>
            </a:r>
            <a:r>
              <a:rPr lang="de-DE" sz="1400" dirty="0" err="1"/>
              <a:t>and</a:t>
            </a:r>
            <a:r>
              <a:rPr lang="de-DE" sz="1400" dirty="0"/>
              <a:t> </a:t>
            </a:r>
            <a:r>
              <a:rPr lang="de-DE" sz="1400" dirty="0" err="1"/>
              <a:t>meaning</a:t>
            </a:r>
            <a:r>
              <a:rPr lang="de-DE" sz="1400" dirty="0"/>
              <a:t>. In: </a:t>
            </a:r>
            <a:r>
              <a:rPr lang="de-DE" sz="1400" dirty="0" err="1"/>
              <a:t>Irish</a:t>
            </a:r>
            <a:r>
              <a:rPr lang="de-DE" sz="1400" dirty="0"/>
              <a:t> J, Nelson G (</a:t>
            </a:r>
            <a:r>
              <a:rPr lang="de-DE" sz="1400" dirty="0" err="1"/>
              <a:t>Hrsg</a:t>
            </a:r>
            <a:r>
              <a:rPr lang="de-DE" sz="1400" dirty="0"/>
              <a:t>) </a:t>
            </a:r>
            <a:r>
              <a:rPr lang="de-DE" sz="1400" dirty="0" err="1"/>
              <a:t>Technique</a:t>
            </a:r>
            <a:r>
              <a:rPr lang="de-DE" sz="1400" dirty="0"/>
              <a:t> </a:t>
            </a:r>
            <a:r>
              <a:rPr lang="de-DE" sz="1400" dirty="0" err="1"/>
              <a:t>and</a:t>
            </a:r>
            <a:r>
              <a:rPr lang="de-DE" sz="1400" dirty="0"/>
              <a:t> </a:t>
            </a:r>
            <a:r>
              <a:rPr lang="de-DE" sz="1400" dirty="0" err="1"/>
              <a:t>application</a:t>
            </a:r>
            <a:r>
              <a:rPr lang="de-DE" sz="1400" dirty="0"/>
              <a:t> in dental anthropology. Cambridge University Press, Cambridge, S 136–177 </a:t>
            </a:r>
            <a:endParaRPr lang="de-DE" sz="1400" dirty="0" smtClean="0"/>
          </a:p>
          <a:p>
            <a:pPr marL="342900" indent="-342900">
              <a:buAutoNum type="arabicParenBoth"/>
            </a:pPr>
            <a:r>
              <a:rPr lang="de-DE" sz="1400" dirty="0" err="1"/>
              <a:t>Gleissner</a:t>
            </a:r>
            <a:r>
              <a:rPr lang="de-DE" sz="1400" dirty="0"/>
              <a:t> C (2014) Welchen Einfluss hat das Geschlecht auf die Mundgesundheit? Bundesgesundheitsblatt 57: 1099-1106 </a:t>
            </a:r>
            <a:endParaRPr lang="de-DE" sz="1400" dirty="0" smtClean="0"/>
          </a:p>
          <a:p>
            <a:pPr marL="342900" indent="-342900">
              <a:buAutoNum type="arabicParenBoth"/>
            </a:pPr>
            <a:r>
              <a:rPr lang="de-DE" sz="1400" dirty="0" err="1"/>
              <a:t>Micheelis</a:t>
            </a:r>
            <a:r>
              <a:rPr lang="de-DE" sz="1400" dirty="0"/>
              <a:t> W, Schiffner U (</a:t>
            </a:r>
            <a:r>
              <a:rPr lang="de-DE" sz="1400" dirty="0" err="1"/>
              <a:t>Hrsg</a:t>
            </a:r>
            <a:r>
              <a:rPr lang="de-DE" sz="1400" dirty="0"/>
              <a:t>) (2006) Vierte Deutsche Mundgesundheitsstudie (DMS IV): Neue Ergebnisse zu oralen Morbiditätsstrukturen, Risiko- gruppen und zum zahnärztlichen Versorgungs- grad in Deutschland 2005. Deutscher Zahnärzte Verlag, Köln </a:t>
            </a:r>
            <a:endParaRPr lang="de-DE" sz="1400" dirty="0" smtClean="0"/>
          </a:p>
          <a:p>
            <a:pPr marL="342900" indent="-342900">
              <a:buAutoNum type="arabicParenBoth"/>
            </a:pPr>
            <a:r>
              <a:rPr lang="de-DE" sz="1400" dirty="0" err="1"/>
              <a:t>Vehkalahti</a:t>
            </a:r>
            <a:r>
              <a:rPr lang="de-DE" sz="1400" dirty="0"/>
              <a:t> M, </a:t>
            </a:r>
            <a:r>
              <a:rPr lang="de-DE" sz="1400" dirty="0" err="1"/>
              <a:t>Rajala</a:t>
            </a:r>
            <a:r>
              <a:rPr lang="de-DE" sz="1400" dirty="0"/>
              <a:t> M, </a:t>
            </a:r>
            <a:r>
              <a:rPr lang="de-DE" sz="1400" dirty="0" err="1"/>
              <a:t>Tuominen</a:t>
            </a:r>
            <a:r>
              <a:rPr lang="de-DE" sz="1400" dirty="0"/>
              <a:t> R, </a:t>
            </a:r>
            <a:r>
              <a:rPr lang="de-DE" sz="1400" dirty="0" err="1"/>
              <a:t>Paunio</a:t>
            </a:r>
            <a:r>
              <a:rPr lang="de-DE" sz="1400" dirty="0"/>
              <a:t> I: PREVALENCE OF ROOT CARIES IN THE ADULT FINNISH POPULATION. Community </a:t>
            </a:r>
            <a:r>
              <a:rPr lang="de-DE" sz="1400" dirty="0" err="1"/>
              <a:t>Dentistry</a:t>
            </a:r>
            <a:r>
              <a:rPr lang="de-DE" sz="1400" dirty="0"/>
              <a:t> &amp; Oral </a:t>
            </a:r>
            <a:r>
              <a:rPr lang="de-DE" sz="1400" dirty="0" err="1"/>
              <a:t>Epidemiology</a:t>
            </a:r>
            <a:r>
              <a:rPr lang="de-DE" sz="1400" dirty="0"/>
              <a:t>, 11: 188-191 (1983) </a:t>
            </a:r>
            <a:endParaRPr lang="de-DE" sz="1400" dirty="0" smtClean="0"/>
          </a:p>
          <a:p>
            <a:pPr marL="342900" lvl="0" indent="-342900">
              <a:buFontTx/>
              <a:buAutoNum type="arabicParenBoth"/>
            </a:pPr>
            <a:r>
              <a:rPr lang="de-DE" sz="1400" dirty="0"/>
              <a:t>Gender </a:t>
            </a:r>
            <a:r>
              <a:rPr lang="de-DE" sz="1400" dirty="0" err="1"/>
              <a:t>Dentistry</a:t>
            </a:r>
            <a:r>
              <a:rPr lang="de-DE" sz="1400" dirty="0"/>
              <a:t> Systematische Auswertung der Literatur von Zahnmedizinischen Krankheitsbildern, Dissertation zur Erlangung des Doktorgrades der Zahnmedizin an der Medizinischen Fakultät der Universität Ulm, Jana Maria Schwarz Bad Saulgau </a:t>
            </a:r>
            <a:r>
              <a:rPr lang="de-DE" sz="1400" dirty="0" smtClean="0"/>
              <a:t>2014</a:t>
            </a:r>
          </a:p>
          <a:p>
            <a:pPr marL="342900" lvl="0" indent="-342900">
              <a:buFontTx/>
              <a:buAutoNum type="arabicParenBoth"/>
            </a:pPr>
            <a:r>
              <a:rPr lang="de-DE" sz="1400" dirty="0"/>
              <a:t>E. Hellwig / J. Klimek / T. </a:t>
            </a:r>
            <a:r>
              <a:rPr lang="de-DE" sz="1400" dirty="0" err="1"/>
              <a:t>Attin</a:t>
            </a:r>
            <a:r>
              <a:rPr lang="de-DE" sz="1400" dirty="0"/>
              <a:t>, Einführung in die Zahnerhaltung, Prüfungswissen </a:t>
            </a:r>
            <a:r>
              <a:rPr lang="de-DE" sz="1400" dirty="0" err="1"/>
              <a:t>Kariologie</a:t>
            </a:r>
            <a:r>
              <a:rPr lang="de-DE" sz="1400" dirty="0"/>
              <a:t>, Endodontologie und </a:t>
            </a:r>
            <a:r>
              <a:rPr lang="de-DE" sz="1400" dirty="0" err="1"/>
              <a:t>Parodontolgie</a:t>
            </a:r>
            <a:r>
              <a:rPr lang="de-DE" sz="1400" dirty="0"/>
              <a:t>, 5. überarbeitete und erweiterte Auflage, Deutscher Zahnärzte Verlag Köln, 2009 </a:t>
            </a:r>
          </a:p>
          <a:p>
            <a:pPr marL="342900" indent="-342900">
              <a:buAutoNum type="arabicParenBoth"/>
            </a:pPr>
            <a:endParaRPr lang="de-DE" sz="1400" dirty="0" smtClean="0"/>
          </a:p>
          <a:p>
            <a:pPr marL="342900" indent="-342900">
              <a:buAutoNum type="arabicParenBoth"/>
            </a:pPr>
            <a:endParaRPr lang="de-DE" sz="1400" dirty="0"/>
          </a:p>
        </p:txBody>
      </p:sp>
    </p:spTree>
    <p:extLst>
      <p:ext uri="{BB962C8B-B14F-4D97-AF65-F5344CB8AC3E}">
        <p14:creationId xmlns:p14="http://schemas.microsoft.com/office/powerpoint/2010/main" val="20674615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5600" y="0"/>
            <a:ext cx="3708400" cy="90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a:spLocks noChangeArrowheads="1"/>
          </p:cNvSpPr>
          <p:nvPr/>
        </p:nvSpPr>
        <p:spPr bwMode="auto">
          <a:xfrm>
            <a:off x="2214546" y="1700213"/>
            <a:ext cx="4643437" cy="630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de-DE" altLang="de-DE" sz="2400" b="1" dirty="0">
                <a:solidFill>
                  <a:srgbClr val="4D4D4D"/>
                </a:solidFill>
              </a:rPr>
              <a:t/>
            </a:r>
            <a:br>
              <a:rPr lang="de-DE" altLang="de-DE" sz="2400" b="1" dirty="0">
                <a:solidFill>
                  <a:srgbClr val="4D4D4D"/>
                </a:solidFill>
              </a:rPr>
            </a:br>
            <a:r>
              <a:rPr lang="de-DE" altLang="de-DE" sz="4000" b="1" dirty="0">
                <a:solidFill>
                  <a:schemeClr val="tx2"/>
                </a:solidFill>
              </a:rPr>
              <a:t>Dank</a:t>
            </a:r>
          </a:p>
        </p:txBody>
      </p:sp>
      <p:sp>
        <p:nvSpPr>
          <p:cNvPr id="6" name="Text Box 5"/>
          <p:cNvSpPr txBox="1">
            <a:spLocks noChangeArrowheads="1"/>
          </p:cNvSpPr>
          <p:nvPr/>
        </p:nvSpPr>
        <p:spPr bwMode="auto">
          <a:xfrm>
            <a:off x="785786" y="2781300"/>
            <a:ext cx="8015287"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spcBef>
                <a:spcPct val="40000"/>
              </a:spcBef>
            </a:pPr>
            <a:r>
              <a:rPr lang="de-DE" altLang="de-DE" b="1" dirty="0"/>
              <a:t>Dieses Vorhaben wird aus Mitteln des Bundesministeriums für Bildung </a:t>
            </a:r>
            <a:br>
              <a:rPr lang="de-DE" altLang="de-DE" b="1" dirty="0"/>
            </a:br>
            <a:r>
              <a:rPr lang="de-DE" altLang="de-DE" b="1" dirty="0"/>
              <a:t>und Forschung unter dem Förderkennzeichen 01 FP 1506 gefördert.</a:t>
            </a:r>
          </a:p>
          <a:p>
            <a:pPr eaLnBrk="1" hangingPunct="1"/>
            <a:r>
              <a:rPr lang="de-DE" altLang="de-DE" b="1" dirty="0"/>
              <a:t>Die Verantwortung für den Inhalt dieser Veröffentlichung liegt bei den</a:t>
            </a:r>
          </a:p>
          <a:p>
            <a:pPr eaLnBrk="1" hangingPunct="1"/>
            <a:r>
              <a:rPr lang="de-DE" altLang="de-DE" b="1" dirty="0"/>
              <a:t>Autor/-innen.</a:t>
            </a:r>
            <a:endParaRPr lang="de-DE" altLang="de-DE"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1030"/>
          <p:cNvSpPr txBox="1">
            <a:spLocks noChangeArrowheads="1"/>
          </p:cNvSpPr>
          <p:nvPr/>
        </p:nvSpPr>
        <p:spPr bwMode="auto">
          <a:xfrm>
            <a:off x="107504" y="188640"/>
            <a:ext cx="400141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r>
              <a:rPr lang="de-DE" altLang="de-DE" sz="2800" b="1" dirty="0" smtClean="0">
                <a:solidFill>
                  <a:schemeClr val="tx2"/>
                </a:solidFill>
              </a:rPr>
              <a:t>Krankheitsbild: Karies</a:t>
            </a:r>
            <a:endParaRPr lang="de-DE" altLang="de-DE" sz="2800" b="1" dirty="0">
              <a:solidFill>
                <a:schemeClr val="tx2"/>
              </a:solidFill>
            </a:endParaRPr>
          </a:p>
        </p:txBody>
      </p:sp>
      <p:sp>
        <p:nvSpPr>
          <p:cNvPr id="2" name="Textfeld 1"/>
          <p:cNvSpPr txBox="1"/>
          <p:nvPr/>
        </p:nvSpPr>
        <p:spPr>
          <a:xfrm>
            <a:off x="683568" y="1412776"/>
            <a:ext cx="7704856" cy="2677656"/>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de-DE" sz="2800" b="1" u="sng" smtClean="0">
                <a:ln/>
                <a:solidFill>
                  <a:schemeClr val="accent3">
                    <a:lumMod val="50000"/>
                  </a:schemeClr>
                </a:solidFill>
              </a:rPr>
              <a:t>Gliederung</a:t>
            </a:r>
            <a:endParaRPr lang="de-DE" sz="2800" b="1" u="sng" dirty="0" smtClean="0">
              <a:ln/>
              <a:solidFill>
                <a:schemeClr val="accent3">
                  <a:lumMod val="50000"/>
                </a:schemeClr>
              </a:solidFill>
            </a:endParaRPr>
          </a:p>
          <a:p>
            <a:r>
              <a:rPr lang="de-DE" sz="2800" dirty="0" smtClean="0">
                <a:ln w="0"/>
                <a:solidFill>
                  <a:schemeClr val="accent1"/>
                </a:solidFill>
                <a:effectLst>
                  <a:outerShdw blurRad="38100" dist="25400" dir="5400000" algn="ctr" rotWithShape="0">
                    <a:srgbClr val="6E747A">
                      <a:alpha val="43000"/>
                    </a:srgbClr>
                  </a:outerShdw>
                </a:effectLst>
              </a:rPr>
              <a:t>1. Epidemiologie</a:t>
            </a:r>
          </a:p>
          <a:p>
            <a:r>
              <a:rPr lang="de-DE" sz="2800" dirty="0" smtClean="0">
                <a:ln w="0"/>
                <a:solidFill>
                  <a:schemeClr val="accent1"/>
                </a:solidFill>
                <a:effectLst>
                  <a:outerShdw blurRad="38100" dist="25400" dir="5400000" algn="ctr" rotWithShape="0">
                    <a:srgbClr val="6E747A">
                      <a:alpha val="43000"/>
                    </a:srgbClr>
                  </a:outerShdw>
                </a:effectLst>
              </a:rPr>
              <a:t>2. Risikofaktoren</a:t>
            </a:r>
          </a:p>
          <a:p>
            <a:r>
              <a:rPr lang="de-DE" sz="2800" dirty="0" smtClean="0">
                <a:ln w="0"/>
                <a:solidFill>
                  <a:schemeClr val="accent1"/>
                </a:solidFill>
                <a:effectLst>
                  <a:outerShdw blurRad="38100" dist="25400" dir="5400000" algn="ctr" rotWithShape="0">
                    <a:srgbClr val="6E747A">
                      <a:alpha val="43000"/>
                    </a:srgbClr>
                  </a:outerShdw>
                </a:effectLst>
              </a:rPr>
              <a:t>3. Prävention</a:t>
            </a:r>
          </a:p>
          <a:p>
            <a:r>
              <a:rPr lang="de-DE" sz="2800" dirty="0" smtClean="0">
                <a:ln w="0"/>
                <a:solidFill>
                  <a:schemeClr val="accent1"/>
                </a:solidFill>
                <a:effectLst>
                  <a:outerShdw blurRad="38100" dist="25400" dir="5400000" algn="ctr" rotWithShape="0">
                    <a:srgbClr val="6E747A">
                      <a:alpha val="43000"/>
                    </a:srgbClr>
                  </a:outerShdw>
                </a:effectLst>
              </a:rPr>
              <a:t>4. Ausblick</a:t>
            </a:r>
          </a:p>
          <a:p>
            <a:r>
              <a:rPr lang="de-DE" sz="2800" dirty="0" smtClean="0">
                <a:ln w="0"/>
                <a:solidFill>
                  <a:schemeClr val="accent1"/>
                </a:solidFill>
                <a:effectLst>
                  <a:outerShdw blurRad="38100" dist="25400" dir="5400000" algn="ctr" rotWithShape="0">
                    <a:srgbClr val="6E747A">
                      <a:alpha val="43000"/>
                    </a:srgbClr>
                  </a:outerShdw>
                </a:effectLst>
              </a:rPr>
              <a:t>5. Literatur</a:t>
            </a:r>
            <a:endParaRPr lang="de-DE" sz="2800" dirty="0">
              <a:ln w="0"/>
              <a:solidFill>
                <a:schemeClr val="accent1"/>
              </a:solidFill>
              <a:effectLst>
                <a:outerShdw blurRad="38100" dist="25400" dir="5400000" algn="ctr" rotWithShape="0">
                  <a:srgbClr val="6E747A">
                    <a:alpha val="43000"/>
                  </a:srgbClr>
                </a:outerShdw>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79512" y="260648"/>
            <a:ext cx="5688632" cy="523220"/>
          </a:xfrm>
          <a:prstGeom prst="rect">
            <a:avLst/>
          </a:prstGeom>
          <a:noFill/>
        </p:spPr>
        <p:txBody>
          <a:bodyPr wrap="square" rtlCol="0">
            <a:spAutoFit/>
          </a:bodyPr>
          <a:lstStyle/>
          <a:p>
            <a:r>
              <a:rPr lang="de-DE" sz="2800" dirty="0" smtClean="0">
                <a:solidFill>
                  <a:schemeClr val="accent1">
                    <a:lumMod val="50000"/>
                  </a:schemeClr>
                </a:solidFill>
              </a:rPr>
              <a:t>Epidemiologie</a:t>
            </a:r>
            <a:endParaRPr lang="de-DE" sz="2800" dirty="0">
              <a:solidFill>
                <a:schemeClr val="accent1">
                  <a:lumMod val="50000"/>
                </a:schemeClr>
              </a:solidFill>
            </a:endParaRPr>
          </a:p>
        </p:txBody>
      </p:sp>
      <p:sp>
        <p:nvSpPr>
          <p:cNvPr id="3" name="Textfeld 2"/>
          <p:cNvSpPr txBox="1"/>
          <p:nvPr/>
        </p:nvSpPr>
        <p:spPr>
          <a:xfrm>
            <a:off x="323528" y="1612900"/>
            <a:ext cx="7848872" cy="5109091"/>
          </a:xfrm>
          <a:prstGeom prst="rect">
            <a:avLst/>
          </a:prstGeom>
          <a:noFill/>
        </p:spPr>
        <p:txBody>
          <a:bodyPr wrap="square" rtlCol="0">
            <a:spAutoFit/>
          </a:bodyPr>
          <a:lstStyle/>
          <a:p>
            <a:r>
              <a:rPr lang="de-DE" sz="2000" dirty="0"/>
              <a:t>Studien zur Kariesprävalenz ergaben, dass sogar schon bei Frühmenschen ein überall vorkommender Geschlechterunterschied zu erkennen </a:t>
            </a:r>
            <a:r>
              <a:rPr lang="de-DE" sz="2000" dirty="0" smtClean="0"/>
              <a:t>ist. </a:t>
            </a:r>
            <a:r>
              <a:rPr lang="de-DE" sz="2000" dirty="0" smtClean="0"/>
              <a:t>(1,2</a:t>
            </a:r>
            <a:r>
              <a:rPr lang="de-DE" sz="2000" dirty="0" smtClean="0"/>
              <a:t>) </a:t>
            </a:r>
            <a:endParaRPr lang="de-DE" sz="2000" dirty="0" smtClean="0"/>
          </a:p>
          <a:p>
            <a:endParaRPr lang="de-DE" sz="2000" dirty="0"/>
          </a:p>
          <a:p>
            <a:r>
              <a:rPr lang="de-DE" sz="2000" dirty="0"/>
              <a:t>Mit der Einführung des Ackerbaus hat sich die Mundgesundheit von Frauen eher verschlechtert als die von Männern und mehr Frauen leiden an Karies </a:t>
            </a:r>
            <a:endParaRPr lang="de-DE" sz="2000" dirty="0" smtClean="0"/>
          </a:p>
          <a:p>
            <a:endParaRPr lang="de-DE" dirty="0" smtClean="0"/>
          </a:p>
          <a:p>
            <a:r>
              <a:rPr lang="de-DE" sz="2000" dirty="0"/>
              <a:t>Frauen besitzen eine höhere Kariesrate als </a:t>
            </a:r>
            <a:r>
              <a:rPr lang="de-DE" sz="2000" dirty="0" smtClean="0"/>
              <a:t>Männer. </a:t>
            </a:r>
            <a:r>
              <a:rPr lang="de-DE" sz="2000" dirty="0" smtClean="0"/>
              <a:t>(</a:t>
            </a:r>
            <a:r>
              <a:rPr lang="de-DE" sz="2000" dirty="0" smtClean="0"/>
              <a:t>2,3</a:t>
            </a:r>
            <a:r>
              <a:rPr lang="de-DE" sz="2000" dirty="0" smtClean="0"/>
              <a:t>) </a:t>
            </a:r>
          </a:p>
          <a:p>
            <a:endParaRPr lang="de-DE" dirty="0"/>
          </a:p>
          <a:p>
            <a:r>
              <a:rPr lang="de-DE" sz="2000" dirty="0"/>
              <a:t>Eine Sonderform der Karieserkrankung stellt die Wurzelkaries dar. Hier sind mehr Männer betroffen als Frauen </a:t>
            </a:r>
            <a:endParaRPr lang="de-DE" sz="2000" dirty="0" smtClean="0"/>
          </a:p>
          <a:p>
            <a:endParaRPr lang="de-DE" dirty="0"/>
          </a:p>
          <a:p>
            <a:endParaRPr lang="de-DE" dirty="0"/>
          </a:p>
          <a:p>
            <a:endParaRPr lang="de-DE" dirty="0" smtClean="0"/>
          </a:p>
          <a:p>
            <a:endParaRPr lang="de-DE" dirty="0"/>
          </a:p>
          <a:p>
            <a:endParaRPr lang="de-DE" dirty="0"/>
          </a:p>
        </p:txBody>
      </p:sp>
    </p:spTree>
    <p:extLst>
      <p:ext uri="{BB962C8B-B14F-4D97-AF65-F5344CB8AC3E}">
        <p14:creationId xmlns:p14="http://schemas.microsoft.com/office/powerpoint/2010/main" val="1046137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251520" y="188640"/>
            <a:ext cx="5256584" cy="800219"/>
          </a:xfrm>
          <a:prstGeom prst="rect">
            <a:avLst/>
          </a:prstGeom>
          <a:noFill/>
        </p:spPr>
        <p:txBody>
          <a:bodyPr wrap="square" rtlCol="0">
            <a:spAutoFit/>
          </a:bodyPr>
          <a:lstStyle/>
          <a:p>
            <a:r>
              <a:rPr lang="de-DE" sz="2800" dirty="0">
                <a:solidFill>
                  <a:schemeClr val="accent1">
                    <a:lumMod val="50000"/>
                  </a:schemeClr>
                </a:solidFill>
              </a:rPr>
              <a:t>Epidemiologie</a:t>
            </a:r>
          </a:p>
          <a:p>
            <a:endParaRPr lang="de-DE" dirty="0"/>
          </a:p>
        </p:txBody>
      </p:sp>
      <p:pic>
        <p:nvPicPr>
          <p:cNvPr id="5" name="Bild 4"/>
          <p:cNvPicPr/>
          <p:nvPr/>
        </p:nvPicPr>
        <p:blipFill>
          <a:blip r:embed="rId2"/>
          <a:stretch>
            <a:fillRect/>
          </a:stretch>
        </p:blipFill>
        <p:spPr>
          <a:xfrm>
            <a:off x="539552" y="1344459"/>
            <a:ext cx="7200800" cy="3508211"/>
          </a:xfrm>
          <a:prstGeom prst="rect">
            <a:avLst/>
          </a:prstGeom>
        </p:spPr>
      </p:pic>
    </p:spTree>
    <p:extLst>
      <p:ext uri="{BB962C8B-B14F-4D97-AF65-F5344CB8AC3E}">
        <p14:creationId xmlns:p14="http://schemas.microsoft.com/office/powerpoint/2010/main" val="285223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23528" y="116632"/>
            <a:ext cx="5040560" cy="523220"/>
          </a:xfrm>
          <a:prstGeom prst="rect">
            <a:avLst/>
          </a:prstGeom>
          <a:noFill/>
        </p:spPr>
        <p:txBody>
          <a:bodyPr wrap="square" rtlCol="0">
            <a:spAutoFit/>
          </a:bodyPr>
          <a:lstStyle/>
          <a:p>
            <a:r>
              <a:rPr lang="de-DE" sz="2800" dirty="0" smtClean="0">
                <a:solidFill>
                  <a:schemeClr val="accent1">
                    <a:lumMod val="50000"/>
                  </a:schemeClr>
                </a:solidFill>
              </a:rPr>
              <a:t>Epidemiologie</a:t>
            </a:r>
            <a:endParaRPr lang="de-DE" sz="2800" dirty="0">
              <a:solidFill>
                <a:schemeClr val="accent1">
                  <a:lumMod val="50000"/>
                </a:schemeClr>
              </a:solidFill>
            </a:endParaRPr>
          </a:p>
        </p:txBody>
      </p:sp>
      <p:sp>
        <p:nvSpPr>
          <p:cNvPr id="3" name="Textfeld 2"/>
          <p:cNvSpPr txBox="1"/>
          <p:nvPr/>
        </p:nvSpPr>
        <p:spPr>
          <a:xfrm>
            <a:off x="467544" y="1340768"/>
            <a:ext cx="6984776" cy="2862322"/>
          </a:xfrm>
          <a:prstGeom prst="rect">
            <a:avLst/>
          </a:prstGeom>
          <a:noFill/>
        </p:spPr>
        <p:txBody>
          <a:bodyPr wrap="square" rtlCol="0">
            <a:spAutoFit/>
          </a:bodyPr>
          <a:lstStyle/>
          <a:p>
            <a:r>
              <a:rPr lang="de-DE" sz="2000" dirty="0"/>
              <a:t>In Deutschland wird laut der 4. Deutschen Mundgesundheitsstudie (DMSIV) folgende Entwicklung bezüglich des Auftretens von Karies in den unterschiedlichen Lebensphasen deutlich: während in der Grundschulzeit noch keine Geschlechterunterschiede bezüglich Kariesbefall bestehen, weisen bereits 15- jährige Mädchen signifikant mehr an Karies erkrankte Zähne auf als gleichaltrige Jungen. Auch erwachsene Frauen besitzen eine höhere Kariesrate als </a:t>
            </a:r>
            <a:r>
              <a:rPr lang="de-DE" sz="2000" dirty="0" smtClean="0"/>
              <a:t>Männer. </a:t>
            </a:r>
            <a:r>
              <a:rPr lang="de-DE" sz="2000" dirty="0" smtClean="0"/>
              <a:t>(2,3) (Abb.1</a:t>
            </a:r>
            <a:r>
              <a:rPr lang="de-DE" sz="2000" dirty="0"/>
              <a:t>) </a:t>
            </a:r>
          </a:p>
        </p:txBody>
      </p:sp>
    </p:spTree>
    <p:extLst>
      <p:ext uri="{BB962C8B-B14F-4D97-AF65-F5344CB8AC3E}">
        <p14:creationId xmlns:p14="http://schemas.microsoft.com/office/powerpoint/2010/main" val="12626925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9512" y="116632"/>
            <a:ext cx="4680520" cy="523220"/>
          </a:xfrm>
          <a:prstGeom prst="rect">
            <a:avLst/>
          </a:prstGeom>
          <a:noFill/>
        </p:spPr>
        <p:txBody>
          <a:bodyPr wrap="square" rtlCol="0">
            <a:spAutoFit/>
          </a:bodyPr>
          <a:lstStyle/>
          <a:p>
            <a:r>
              <a:rPr lang="de-DE" sz="2800" dirty="0" smtClean="0">
                <a:solidFill>
                  <a:schemeClr val="accent1">
                    <a:lumMod val="50000"/>
                  </a:schemeClr>
                </a:solidFill>
              </a:rPr>
              <a:t>Epidemiologie</a:t>
            </a:r>
            <a:endParaRPr lang="de-DE" sz="2800" dirty="0">
              <a:solidFill>
                <a:schemeClr val="accent1">
                  <a:lumMod val="50000"/>
                </a:schemeClr>
              </a:solidFill>
            </a:endParaRPr>
          </a:p>
        </p:txBody>
      </p:sp>
      <p:pic>
        <p:nvPicPr>
          <p:cNvPr id="5" name="Bild 4"/>
          <p:cNvPicPr/>
          <p:nvPr/>
        </p:nvPicPr>
        <p:blipFill>
          <a:blip r:embed="rId2"/>
          <a:stretch>
            <a:fillRect/>
          </a:stretch>
        </p:blipFill>
        <p:spPr>
          <a:xfrm>
            <a:off x="1043608" y="1268760"/>
            <a:ext cx="6768752" cy="3528392"/>
          </a:xfrm>
          <a:prstGeom prst="rect">
            <a:avLst/>
          </a:prstGeom>
        </p:spPr>
      </p:pic>
    </p:spTree>
    <p:extLst>
      <p:ext uri="{BB962C8B-B14F-4D97-AF65-F5344CB8AC3E}">
        <p14:creationId xmlns:p14="http://schemas.microsoft.com/office/powerpoint/2010/main" val="15534234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20700" y="116632"/>
            <a:ext cx="4195316" cy="523220"/>
          </a:xfrm>
          <a:prstGeom prst="rect">
            <a:avLst/>
          </a:prstGeom>
          <a:noFill/>
        </p:spPr>
        <p:txBody>
          <a:bodyPr wrap="square" rtlCol="0">
            <a:spAutoFit/>
          </a:bodyPr>
          <a:lstStyle/>
          <a:p>
            <a:r>
              <a:rPr lang="de-DE" sz="2800" dirty="0" smtClean="0">
                <a:solidFill>
                  <a:schemeClr val="accent1">
                    <a:lumMod val="50000"/>
                  </a:schemeClr>
                </a:solidFill>
              </a:rPr>
              <a:t>Epidemiologie</a:t>
            </a:r>
            <a:endParaRPr lang="de-DE" sz="2800" dirty="0">
              <a:solidFill>
                <a:schemeClr val="accent1">
                  <a:lumMod val="50000"/>
                </a:schemeClr>
              </a:solidFill>
            </a:endParaRPr>
          </a:p>
        </p:txBody>
      </p:sp>
      <p:sp>
        <p:nvSpPr>
          <p:cNvPr id="3" name="Textfeld 2"/>
          <p:cNvSpPr txBox="1"/>
          <p:nvPr/>
        </p:nvSpPr>
        <p:spPr>
          <a:xfrm>
            <a:off x="723900" y="1473200"/>
            <a:ext cx="6584404" cy="4062651"/>
          </a:xfrm>
          <a:prstGeom prst="rect">
            <a:avLst/>
          </a:prstGeom>
          <a:noFill/>
        </p:spPr>
        <p:txBody>
          <a:bodyPr wrap="square" rtlCol="0">
            <a:spAutoFit/>
          </a:bodyPr>
          <a:lstStyle/>
          <a:p>
            <a:r>
              <a:rPr lang="de-DE" sz="2000" dirty="0"/>
              <a:t>Eine Sonderform der Karieserkrankung stellt die Wurzelkaries dar. Hier sind mehr Männer betroffen als Frauen </a:t>
            </a:r>
            <a:r>
              <a:rPr lang="de-DE" sz="2000" dirty="0" smtClean="0"/>
              <a:t>(Abb</a:t>
            </a:r>
            <a:r>
              <a:rPr lang="de-DE" sz="2000" dirty="0"/>
              <a:t>. 2). In einer finnischen Studie an 8000 Probanden ergab eine </a:t>
            </a:r>
            <a:r>
              <a:rPr lang="de-DE" sz="2000" dirty="0" err="1"/>
              <a:t>Gesamtprävalenz</a:t>
            </a:r>
            <a:r>
              <a:rPr lang="de-DE" sz="2000" dirty="0"/>
              <a:t> der Wurzelkaries bei Frauen von 14,5% und bei </a:t>
            </a:r>
            <a:r>
              <a:rPr lang="de-DE" sz="2000" dirty="0" err="1"/>
              <a:t>Männern</a:t>
            </a:r>
            <a:r>
              <a:rPr lang="de-DE" sz="2000" dirty="0"/>
              <a:t> von 21,6%, Die Wurzelkaries wurde daher bei Männern 1,6 mal häufiger gefunden als bei Frauen. Im Alter steigt die Prävalenz bei beiden Geschlechtern. Auch unter Berücksichtigung des Verhältnisses zwischen der Anzahl von Zähnen und der von Wurzelkaries betroffenen </a:t>
            </a:r>
            <a:r>
              <a:rPr lang="de-DE" sz="2000" dirty="0" err="1"/>
              <a:t>Zähnen</a:t>
            </a:r>
            <a:r>
              <a:rPr lang="de-DE" sz="2000" dirty="0"/>
              <a:t> betrachtet, ergab sich eine </a:t>
            </a:r>
            <a:r>
              <a:rPr lang="de-DE" sz="2000" dirty="0" err="1"/>
              <a:t>höhere</a:t>
            </a:r>
            <a:r>
              <a:rPr lang="de-DE" sz="2000" dirty="0"/>
              <a:t> </a:t>
            </a:r>
            <a:r>
              <a:rPr lang="de-DE" sz="2000" dirty="0" err="1"/>
              <a:t>Häufigkeit</a:t>
            </a:r>
            <a:r>
              <a:rPr lang="de-DE" sz="2000" dirty="0"/>
              <a:t> bei der Gruppe der Männer </a:t>
            </a:r>
            <a:r>
              <a:rPr lang="de-DE" sz="2000" dirty="0" smtClean="0"/>
              <a:t>(4,5).</a:t>
            </a:r>
            <a:endParaRPr lang="de-DE" sz="2000" dirty="0"/>
          </a:p>
          <a:p>
            <a:endParaRPr lang="de-DE" dirty="0"/>
          </a:p>
        </p:txBody>
      </p:sp>
    </p:spTree>
    <p:extLst>
      <p:ext uri="{BB962C8B-B14F-4D97-AF65-F5344CB8AC3E}">
        <p14:creationId xmlns:p14="http://schemas.microsoft.com/office/powerpoint/2010/main" val="20152568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07504" y="116632"/>
            <a:ext cx="5472608" cy="523220"/>
          </a:xfrm>
          <a:prstGeom prst="rect">
            <a:avLst/>
          </a:prstGeom>
          <a:noFill/>
        </p:spPr>
        <p:txBody>
          <a:bodyPr wrap="square" rtlCol="0">
            <a:spAutoFit/>
          </a:bodyPr>
          <a:lstStyle/>
          <a:p>
            <a:r>
              <a:rPr lang="de-DE" sz="2800" b="1" dirty="0">
                <a:solidFill>
                  <a:schemeClr val="accent1">
                    <a:lumMod val="50000"/>
                  </a:schemeClr>
                </a:solidFill>
              </a:rPr>
              <a:t>Risikofaktoren</a:t>
            </a:r>
            <a:r>
              <a:rPr lang="de-DE" dirty="0"/>
              <a:t> </a:t>
            </a:r>
          </a:p>
        </p:txBody>
      </p:sp>
      <p:sp>
        <p:nvSpPr>
          <p:cNvPr id="3" name="Textfeld 2"/>
          <p:cNvSpPr txBox="1"/>
          <p:nvPr/>
        </p:nvSpPr>
        <p:spPr>
          <a:xfrm>
            <a:off x="683568" y="1412776"/>
            <a:ext cx="7056784" cy="2862322"/>
          </a:xfrm>
          <a:prstGeom prst="rect">
            <a:avLst/>
          </a:prstGeom>
          <a:noFill/>
        </p:spPr>
        <p:txBody>
          <a:bodyPr wrap="square" rtlCol="0">
            <a:spAutoFit/>
          </a:bodyPr>
          <a:lstStyle/>
          <a:p>
            <a:r>
              <a:rPr lang="de-DE" sz="2000" dirty="0"/>
              <a:t>Karies ist eine multifaktoriell bedingte orale Erkrankung. Die Ursache für diese geschlechtsspezifischen Unterschiede ist bisher noch nicht geklärt. Es wird vermutet, dass bei der Karieserkrankung verschiedene Parameter Einfluss nehmen wie zum Beispiel die komplexe Interaktion von biologischen und soziokulturellen Faktoren. Daher ist eine eindeutige Identifizierung der Ursache nicht möglich. Es wurde allerdings beschrieben, dass biologische Unterschiede zu höheren Kariesanfälligkeit bei Frauen beitragen </a:t>
            </a:r>
            <a:r>
              <a:rPr lang="de-DE" sz="2000" dirty="0" smtClean="0"/>
              <a:t>(2). </a:t>
            </a:r>
            <a:endParaRPr lang="de-DE" sz="2000" dirty="0"/>
          </a:p>
        </p:txBody>
      </p:sp>
    </p:spTree>
    <p:extLst>
      <p:ext uri="{BB962C8B-B14F-4D97-AF65-F5344CB8AC3E}">
        <p14:creationId xmlns:p14="http://schemas.microsoft.com/office/powerpoint/2010/main" val="17549394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292100" y="241300"/>
            <a:ext cx="4783956" cy="400110"/>
          </a:xfrm>
          <a:prstGeom prst="rect">
            <a:avLst/>
          </a:prstGeom>
          <a:noFill/>
        </p:spPr>
        <p:txBody>
          <a:bodyPr wrap="square" rtlCol="0">
            <a:spAutoFit/>
          </a:bodyPr>
          <a:lstStyle/>
          <a:p>
            <a:r>
              <a:rPr lang="de-DE" sz="2000" b="1" dirty="0" smtClean="0">
                <a:solidFill>
                  <a:schemeClr val="accent1">
                    <a:lumMod val="50000"/>
                  </a:schemeClr>
                </a:solidFill>
              </a:rPr>
              <a:t>Prävention</a:t>
            </a:r>
            <a:r>
              <a:rPr lang="de-DE" dirty="0" smtClean="0"/>
              <a:t> </a:t>
            </a:r>
            <a:endParaRPr lang="de-DE" dirty="0"/>
          </a:p>
        </p:txBody>
      </p:sp>
      <p:sp>
        <p:nvSpPr>
          <p:cNvPr id="3" name="Textfeld 2"/>
          <p:cNvSpPr txBox="1"/>
          <p:nvPr/>
        </p:nvSpPr>
        <p:spPr>
          <a:xfrm>
            <a:off x="539552" y="1340768"/>
            <a:ext cx="7704856" cy="4401205"/>
          </a:xfrm>
          <a:prstGeom prst="rect">
            <a:avLst/>
          </a:prstGeom>
          <a:noFill/>
        </p:spPr>
        <p:txBody>
          <a:bodyPr wrap="square" rtlCol="0">
            <a:spAutoFit/>
          </a:bodyPr>
          <a:lstStyle/>
          <a:p>
            <a:r>
              <a:rPr lang="de-DE" sz="2000" dirty="0"/>
              <a:t>Gesundheitsfördernde und protektive Maßnahmen sollen im Rahmen der Primärprävention Neuerkrankungen verhindern. Bei der sekundären Prävention sollen durch frühdiagnostische Maßnahmen (z.B. initiale Kariesläsionen durch Bissflügelaufnahmen) Defekte rechtzeitig erkannt werden und damit die Anzahl der Manifestationen neuer Erkrankungen reduziert werden </a:t>
            </a:r>
            <a:r>
              <a:rPr lang="de-DE" sz="2000" dirty="0" smtClean="0"/>
              <a:t>(6). </a:t>
            </a:r>
            <a:r>
              <a:rPr lang="de-DE" sz="2000" dirty="0"/>
              <a:t>Da Frauen häufiger zum Zahnarzt gehen, häufiger ihre Zähne putzen, häufiger Zahnseide verwenden und insgesamt ihrer Gesundheit einen höheren Stellenwert beimessen, ist anzunehmen, dass bei Frauen die Rate von Kariesneuerkrankungen reduziert sein sollte. Allerdings wurde das bislang noch nicht systematisch untersucht </a:t>
            </a:r>
            <a:endParaRPr lang="de-DE" sz="2000" dirty="0" smtClean="0"/>
          </a:p>
          <a:p>
            <a:endParaRPr lang="de-DE" sz="2000" dirty="0"/>
          </a:p>
          <a:p>
            <a:endParaRPr lang="de-DE" sz="2000" dirty="0"/>
          </a:p>
        </p:txBody>
      </p:sp>
    </p:spTree>
    <p:extLst>
      <p:ext uri="{BB962C8B-B14F-4D97-AF65-F5344CB8AC3E}">
        <p14:creationId xmlns:p14="http://schemas.microsoft.com/office/powerpoint/2010/main" val="1252936882"/>
      </p:ext>
    </p:extLst>
  </p:cSld>
  <p:clrMapOvr>
    <a:masterClrMapping/>
  </p:clrMapOvr>
</p:sld>
</file>

<file path=ppt/theme/theme1.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781</Words>
  <Application>Microsoft Macintosh PowerPoint</Application>
  <PresentationFormat>Bildschirmpräsentation (4:3)</PresentationFormat>
  <Paragraphs>44</Paragraphs>
  <Slides>12</Slides>
  <Notes>0</Notes>
  <HiddenSlides>0</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12</vt:i4>
      </vt:variant>
    </vt:vector>
  </HeadingPairs>
  <TitlesOfParts>
    <vt:vector size="15" baseType="lpstr">
      <vt:lpstr>Calibri</vt:lpstr>
      <vt:lpstr>Arial</vt:lpstr>
      <vt:lpstr>Office-Design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weskom</Company>
  <LinksUpToDate>false</LinksUpToDate>
  <SharedDoc>false</SharedDoc>
  <HyperlinksChanged>false</HyperlinksChanged>
  <AppVersion>15.0025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Reiner Kombuechen</dc:creator>
  <cp:lastModifiedBy>Marvin Weskott</cp:lastModifiedBy>
  <cp:revision>113</cp:revision>
  <dcterms:created xsi:type="dcterms:W3CDTF">2011-07-11T11:26:13Z</dcterms:created>
  <dcterms:modified xsi:type="dcterms:W3CDTF">2016-11-18T12:19:57Z</dcterms:modified>
</cp:coreProperties>
</file>