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8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926B251-5CB4-4A3E-BD5A-B50FC7222A95}">
          <p14:sldIdLst>
            <p14:sldId id="256"/>
            <p14:sldId id="259"/>
            <p14:sldId id="260"/>
            <p14:sldId id="261"/>
            <p14:sldId id="262"/>
            <p14:sldId id="263"/>
            <p14:sldId id="264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5675313"/>
            <a:ext cx="9144000" cy="1182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55576" y="2204864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EINFÜGEN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104" y="0"/>
            <a:ext cx="3636056" cy="891073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831799"/>
            <a:ext cx="9036000" cy="837561"/>
          </a:xfrm>
          <a:prstGeom prst="rect">
            <a:avLst/>
          </a:prstGeom>
        </p:spPr>
      </p:pic>
      <p:sp>
        <p:nvSpPr>
          <p:cNvPr id="7" name="Textfeld 6"/>
          <p:cNvSpPr txBox="1"/>
          <p:nvPr userDrawn="1"/>
        </p:nvSpPr>
        <p:spPr>
          <a:xfrm>
            <a:off x="861356" y="4965087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2"/>
                </a:solidFill>
              </a:rPr>
              <a:t>Folien: bereitgestellt durch die Austauschplattform „</a:t>
            </a:r>
            <a:r>
              <a:rPr lang="de-DE" sz="2000" dirty="0" err="1">
                <a:solidFill>
                  <a:schemeClr val="tx2"/>
                </a:solidFill>
              </a:rPr>
              <a:t>GenderMed</a:t>
            </a:r>
            <a:r>
              <a:rPr lang="de-DE" sz="2000" dirty="0">
                <a:solidFill>
                  <a:schemeClr val="tx2"/>
                </a:solidFill>
              </a:rPr>
              <a:t>-Wiki</a:t>
            </a:r>
            <a:r>
              <a:rPr lang="de-DE" sz="2400" dirty="0">
                <a:solidFill>
                  <a:schemeClr val="tx2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65890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825" y="260648"/>
            <a:ext cx="6768752" cy="50405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4" name="Rechteck 3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250825" y="1268413"/>
            <a:ext cx="8497888" cy="453707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90098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5675313"/>
            <a:ext cx="9144000" cy="1182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2143108" y="1700213"/>
            <a:ext cx="4643437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4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Dank</a:t>
            </a:r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714348" y="2571744"/>
            <a:ext cx="823815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Dieses Vorhaben wurde aus Mitteln des Bundesministeriums für Bildung </a:t>
            </a:r>
            <a:b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und Forschung unter dem Förderkennzeichen 01 FP 1506 gefördert.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 Verantwortung für den Inhalt dieser Veröffentlichung liegt bei 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Autor/-innen.</a:t>
            </a:r>
            <a:endParaRPr kumimoji="0" lang="de-DE" alt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37311" y="0"/>
            <a:ext cx="3706689" cy="908383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831799"/>
            <a:ext cx="9036000" cy="83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3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5"/>
          <p:cNvSpPr>
            <a:spLocks noChangeArrowheads="1"/>
          </p:cNvSpPr>
          <p:nvPr userDrawn="1"/>
        </p:nvSpPr>
        <p:spPr bwMode="auto">
          <a:xfrm>
            <a:off x="0" y="0"/>
            <a:ext cx="8964488" cy="908050"/>
          </a:xfrm>
          <a:prstGeom prst="rect">
            <a:avLst/>
          </a:prstGeom>
          <a:solidFill>
            <a:srgbClr val="F4F3E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15651" y="0"/>
            <a:ext cx="1748837" cy="90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45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2" r:id="rId2"/>
    <p:sldLayoutId id="2147483711" r:id="rId3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b="1" dirty="0"/>
              <a:t>Geschlechtsaspekte bei Suizid und Suizidalität</a:t>
            </a:r>
            <a:br>
              <a:rPr lang="de-DE" b="1" kern="0" dirty="0">
                <a:latin typeface="Arial" pitchFamily="34" charset="0"/>
                <a:cs typeface="Arial" pitchFamily="34" charset="0"/>
              </a:rPr>
            </a:br>
            <a:br>
              <a:rPr lang="de-DE" b="1" kern="0" dirty="0">
                <a:latin typeface="Arial" pitchFamily="34" charset="0"/>
                <a:cs typeface="Arial" pitchFamily="34" charset="0"/>
              </a:rPr>
            </a:br>
            <a:br>
              <a:rPr lang="de-DE" altLang="de-DE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587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260648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srgbClr val="1F497D"/>
                </a:solidFill>
                <a:latin typeface="Arial" charset="0"/>
                <a:cs typeface="Arial" charset="0"/>
              </a:rPr>
              <a:t>Suizid &amp; Suizidalität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323090" y="1475094"/>
            <a:ext cx="592935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2400" i="1" u="sng" dirty="0">
                <a:solidFill>
                  <a:srgbClr val="9BBB59">
                    <a:lumMod val="75000"/>
                  </a:srgbClr>
                </a:solidFill>
                <a:latin typeface="Arial" charset="0"/>
                <a:cs typeface="Arial" charset="0"/>
              </a:rPr>
              <a:t>Gliederung				     </a:t>
            </a:r>
            <a:r>
              <a:rPr lang="de-DE" sz="2400" b="1" i="1" u="sng" dirty="0">
                <a:solidFill>
                  <a:srgbClr val="9BBB59">
                    <a:lumMod val="75000"/>
                  </a:srgbClr>
                </a:solidFill>
                <a:latin typeface="Arial" charset="0"/>
                <a:cs typeface="Arial" charset="0"/>
              </a:rPr>
              <a:t>                            </a:t>
            </a:r>
            <a:endParaRPr lang="de-DE" sz="2400" u="sng" dirty="0">
              <a:solidFill>
                <a:srgbClr val="9BBB59">
                  <a:lumMod val="75000"/>
                </a:srgbClr>
              </a:solidFill>
              <a:latin typeface="Arial" charset="0"/>
              <a:cs typeface="Arial" charset="0"/>
            </a:endParaRPr>
          </a:p>
          <a:p>
            <a:pPr marL="342900" indent="-342900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de-DE" sz="2000" dirty="0">
                <a:solidFill>
                  <a:schemeClr val="tx2"/>
                </a:solidFill>
                <a:latin typeface="Arial" charset="0"/>
                <a:cs typeface="Arial" charset="0"/>
              </a:rPr>
              <a:t>Epidemiologie</a:t>
            </a:r>
          </a:p>
          <a:p>
            <a:pPr marL="342900" indent="-342900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de-DE" sz="2000" dirty="0">
                <a:solidFill>
                  <a:schemeClr val="tx2"/>
                </a:solidFill>
                <a:latin typeface="Arial" charset="0"/>
                <a:cs typeface="Arial" charset="0"/>
              </a:rPr>
              <a:t>Risikofaktoren </a:t>
            </a:r>
          </a:p>
          <a:p>
            <a:pPr marL="342900" indent="-342900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de-DE" sz="2000" dirty="0">
                <a:solidFill>
                  <a:schemeClr val="tx2"/>
                </a:solidFill>
                <a:latin typeface="Arial" charset="0"/>
                <a:cs typeface="Arial" charset="0"/>
              </a:rPr>
              <a:t>Suizidalität bei Medizinerinnen &amp; Medizinern</a:t>
            </a:r>
          </a:p>
          <a:p>
            <a:pPr marL="342900" indent="-342900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de-DE" sz="2000" dirty="0">
                <a:solidFill>
                  <a:schemeClr val="tx2"/>
                </a:solidFill>
                <a:latin typeface="Arial" charset="0"/>
                <a:cs typeface="Arial" charset="0"/>
              </a:rPr>
              <a:t>Ausblick</a:t>
            </a:r>
          </a:p>
          <a:p>
            <a:pPr marL="342900" indent="-342900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de-DE" sz="2000" dirty="0">
                <a:solidFill>
                  <a:schemeClr val="tx2"/>
                </a:solidFill>
                <a:latin typeface="Arial" charset="0"/>
                <a:cs typeface="Arial" charset="0"/>
              </a:rPr>
              <a:t>Literatur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endParaRPr lang="de-DE" dirty="0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066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4282" y="260648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schemeClr val="tx2"/>
                </a:solidFill>
                <a:latin typeface="Arial" charset="0"/>
                <a:cs typeface="Arial" charset="0"/>
              </a:rPr>
              <a:t>Epidemiologie					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450909"/>
              </p:ext>
            </p:extLst>
          </p:nvPr>
        </p:nvGraphicFramePr>
        <p:xfrm>
          <a:off x="572202" y="3111520"/>
          <a:ext cx="8064894" cy="1888808"/>
        </p:xfrm>
        <a:graphic>
          <a:graphicData uri="http://schemas.openxmlformats.org/drawingml/2006/table">
            <a:tbl>
              <a:tblPr firstRow="1" bandRow="1"/>
              <a:tblGrid>
                <a:gridCol w="2688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22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Altergruppe</a:t>
                      </a: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(in Jahren)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Suizidrate Männer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Suizidrate Frauen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2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20-25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11.9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2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60-65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22.9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2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85-90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15.1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39552" y="5157192"/>
            <a:ext cx="8064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Tabelle 1. </a:t>
            </a: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Suizidraten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(Suizide auf 100 000 Personen der Allgemeinbevölkerung pro Jahr)</a:t>
            </a: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bei Männern und Frauen in unterschiedlichen Altersgruppen. 1990 bis 2012. [Quelle: NASPRO, 2012]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14282" y="1142985"/>
            <a:ext cx="8715435" cy="1754326"/>
          </a:xfrm>
          <a:prstGeom prst="rect">
            <a:avLst/>
          </a:prstGeom>
          <a:noFill/>
          <a:ln w="19050"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45720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Bis zu 70 Prozent aller Suizide erfolgen im Rahmen einer depressiven Erkrankung.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noProof="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 Jahr 2012 haben sich 2603 Frauen und sogar 7287 Männer in Deutschland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suizidiert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 Damit </a:t>
            </a:r>
            <a:r>
              <a:rPr lang="de-DE" b="1" i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suizidieren</a:t>
            </a:r>
            <a:r>
              <a:rPr lang="de-DE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sich </a:t>
            </a:r>
            <a:r>
              <a:rPr kumimoji="0" lang="de-DE" sz="1800" b="1" i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Männer bis zu dreimal so häufig wie Frauen</a:t>
            </a:r>
            <a:r>
              <a:rPr kumimoji="0" lang="de-DE" sz="180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kern="0" noProof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wobei Frauen öfter einen Suizidversuch begehen.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erhöhte Suizidrate bei geringerer Suizidversuchsrate bei Männern wird als sogenanntes </a:t>
            </a:r>
            <a:r>
              <a:rPr lang="de-DE" b="1" i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 Paradox</a:t>
            </a:r>
            <a:r>
              <a:rPr lang="de-DE" b="1" kern="0" dirty="0">
                <a:solidFill>
                  <a:srgbClr val="9BBB5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diskutiert.</a:t>
            </a:r>
          </a:p>
        </p:txBody>
      </p:sp>
    </p:spTree>
    <p:extLst>
      <p:ext uri="{BB962C8B-B14F-4D97-AF65-F5344CB8AC3E}">
        <p14:creationId xmlns:p14="http://schemas.microsoft.com/office/powerpoint/2010/main" val="1436505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4282" y="285728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schemeClr val="tx2"/>
                </a:solidFill>
                <a:latin typeface="Arial" charset="0"/>
                <a:cs typeface="Arial" charset="0"/>
              </a:rPr>
              <a:t>Risikofaktoren					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903734"/>
              </p:ext>
            </p:extLst>
          </p:nvPr>
        </p:nvGraphicFramePr>
        <p:xfrm>
          <a:off x="642910" y="2496924"/>
          <a:ext cx="7786742" cy="2656840"/>
        </p:xfrm>
        <a:graphic>
          <a:graphicData uri="http://schemas.openxmlformats.org/drawingml/2006/table">
            <a:tbl>
              <a:tblPr firstRow="1" bandRow="1"/>
              <a:tblGrid>
                <a:gridCol w="3893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Männer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Frauen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Suizidale Handlungen in der Familie </a:t>
                      </a: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rüherer Drogenkonsum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Frühe Trennung der Eltern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Rauchen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Borderline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-Persönlichkeitsstörung</a:t>
                      </a:r>
                    </a:p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Eigene Suizidversuche </a:t>
                      </a:r>
                      <a:endParaRPr lang="de-DE" sz="1800" b="0" i="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Hostilität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Subjektive depressive Symptome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Rauchen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Borderline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-Persönlichkeitsstörung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Wenige eigene Gründe für das Weiterleben</a:t>
                      </a:r>
                    </a:p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642910" y="5210036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400" i="1" dirty="0">
                <a:solidFill>
                  <a:prstClr val="black"/>
                </a:solidFill>
                <a:latin typeface="Arial" charset="0"/>
                <a:cs typeface="Arial" charset="0"/>
              </a:rPr>
              <a:t>Tabelle 2. </a:t>
            </a:r>
            <a:r>
              <a:rPr lang="de-DE" sz="1400" dirty="0">
                <a:solidFill>
                  <a:prstClr val="black"/>
                </a:solidFill>
                <a:latin typeface="Arial" charset="0"/>
                <a:cs typeface="Arial" charset="0"/>
              </a:rPr>
              <a:t>(Weitere) Risikofaktoren für einen Suizid bei Männern und Frauen. [Quelle: </a:t>
            </a:r>
            <a:r>
              <a:rPr lang="de-DE" sz="1400" dirty="0" err="1">
                <a:solidFill>
                  <a:prstClr val="black"/>
                </a:solidFill>
                <a:latin typeface="Arial" charset="0"/>
                <a:cs typeface="Arial" charset="0"/>
              </a:rPr>
              <a:t>Oquendo</a:t>
            </a:r>
            <a:r>
              <a:rPr lang="de-DE" sz="1400" dirty="0">
                <a:solidFill>
                  <a:prstClr val="black"/>
                </a:solidFill>
                <a:latin typeface="Arial" charset="0"/>
                <a:cs typeface="Arial" charset="0"/>
              </a:rPr>
              <a:t> et al. (2007)]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00034" y="1127646"/>
            <a:ext cx="8143932" cy="1077218"/>
          </a:xfrm>
          <a:prstGeom prst="rect">
            <a:avLst/>
          </a:prstGeom>
          <a:noFill/>
          <a:ln w="19050"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Der größte Risikofaktor für einen Suizid ist eine psychische Erkrankung. Vor allem </a:t>
            </a: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Depression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, aber auch </a:t>
            </a: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schizophrene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 oder </a:t>
            </a: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Suchterkrankungen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 erhöhen das Risiko eines Suizides enorm. Dabei werden 90 Prozent aller Suizide mit einer psychischen Erkrankung assoziiert.</a:t>
            </a:r>
          </a:p>
        </p:txBody>
      </p:sp>
    </p:spTree>
    <p:extLst>
      <p:ext uri="{BB962C8B-B14F-4D97-AF65-F5344CB8AC3E}">
        <p14:creationId xmlns:p14="http://schemas.microsoft.com/office/powerpoint/2010/main" val="52010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8962" y="272936"/>
            <a:ext cx="6913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Suizidalität bei Medizinerinnen &amp; Medizinern	</a:t>
            </a:r>
          </a:p>
        </p:txBody>
      </p:sp>
      <p:sp>
        <p:nvSpPr>
          <p:cNvPr id="5" name="Rechteck 4"/>
          <p:cNvSpPr/>
          <p:nvPr/>
        </p:nvSpPr>
        <p:spPr>
          <a:xfrm>
            <a:off x="539552" y="1339602"/>
            <a:ext cx="8136904" cy="3385542"/>
          </a:xfrm>
          <a:prstGeom prst="rect">
            <a:avLst/>
          </a:prstGeom>
          <a:ln w="28575">
            <a:solidFill>
              <a:srgbClr val="70AD47">
                <a:lumMod val="75000"/>
              </a:srgbClr>
            </a:solidFill>
          </a:ln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Medizinerinnen &amp; Mediziner weisen eine höhere Suizidrate auf als in der Allgemeinbevölkerung</a:t>
            </a: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(1,3 bis 3,4-fach erhöht, vgl. Reiner et al., 2005)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Bei einer Studie (Reiner et al., 1986) gaben die Hälfte der befragten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Medizinerinnen &amp; Mediziner an, in ihrem Leben bereits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kern="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Suizidabsichten gehabt zu haben, zwei Drittel hielten es für möglich,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kern="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sich in Zukunft zu </a:t>
            </a:r>
            <a:r>
              <a:rPr kumimoji="0" lang="de-DE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suizidieren</a:t>
            </a: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674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2844" y="260648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schemeClr val="tx2"/>
                </a:solidFill>
                <a:latin typeface="Arial" charset="0"/>
                <a:cs typeface="Arial" charset="0"/>
              </a:rPr>
              <a:t>Ausblick						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85720" y="1218232"/>
            <a:ext cx="8572560" cy="433965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19050">
            <a:solidFill>
              <a:srgbClr val="9BBB59">
                <a:lumMod val="75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1. 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Einer der größten Risikofaktoren ist das Vorhandensein einer Depression.</a:t>
            </a: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Gegenwärtig besteht noch immer eine gesellschaftliche </a:t>
            </a:r>
            <a:r>
              <a:rPr kumimoji="0" lang="de-DE" sz="1800" b="1" i="1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Depressionsblindheit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 bei Männern und damit eine deutliche Unterdiagnostizierung. </a:t>
            </a: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  <a:sym typeface="Wingdings" pitchFamily="2" charset="2"/>
            </a:endParaRP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Deshalb: fundierte Kenntnisse von Geschlechterunterschieden in der Phänomenologie von Depressionen sind notwendig.</a:t>
            </a: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/>
              <a:buChar char="à"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/>
              <a:buChar char="à"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2. 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Geschlechtersensible Suizidpräventionen sind selten. Ein Zugang für präventive Maßnahmen bei Männern könnten Präventionsprogramme am Arbeitsplatz sein.</a:t>
            </a:r>
            <a:endParaRPr kumimoji="0" lang="de-DE" sz="1800" b="0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3. 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Generelles Umdenken von Geschlechterrollen ist nötig, um (u. a.) die Akzeptanz psychischer Krankheiten bei Männern zu fördern und das Hilfesuchverhalten zu erhöhen.</a:t>
            </a: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/>
              <a:buChar char="à"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323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4282" y="242808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schemeClr val="tx2"/>
                </a:solidFill>
                <a:latin typeface="Arial" charset="0"/>
                <a:cs typeface="Arial" charset="0"/>
              </a:rPr>
              <a:t>Literatur					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25141" y="895740"/>
            <a:ext cx="8715436" cy="5347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Gößwald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A, Lange M,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Kamtsiuris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P, Kurth B. DEGS: Studie zur Gesundheit Erwachsener in 	Deutschland.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Bundesgesundheitsbl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. 2012; 55(6-7):775–80.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Gullestrup</a:t>
            </a:r>
            <a:r>
              <a:rPr lang="en-US" sz="1550" dirty="0">
                <a:solidFill>
                  <a:prstClr val="black"/>
                </a:solidFill>
                <a:latin typeface="Arial" charset="0"/>
                <a:cs typeface="Arial" charset="0"/>
              </a:rPr>
              <a:t>, J., </a:t>
            </a:r>
            <a:r>
              <a:rPr lang="en-US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Lequertier</a:t>
            </a:r>
            <a:r>
              <a:rPr lang="en-US" sz="1550" dirty="0">
                <a:solidFill>
                  <a:prstClr val="black"/>
                </a:solidFill>
                <a:latin typeface="Arial" charset="0"/>
                <a:cs typeface="Arial" charset="0"/>
              </a:rPr>
              <a:t>, B., &amp; Martin, G. (2011). MATES in construction: impact of a 	multimodal, community-based program for suicide prevention in the construction industry. 	International journal of environmental research and public health, 8(11), 4180–4196. 	doi:10.3390/ijerph8114180</a:t>
            </a:r>
            <a:endParaRPr lang="de-DE" sz="155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NASPRO. (2012). Nationales Suizidpräventionsprogramm für Deutschland. Suizide in 	Deutschland 2012: Suizidzahlen und -raten 1990-2012 in Deutschland.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Oquendo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, M. A.,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Bongiovi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-Garcia, M. E.,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Galfalvy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, H., Goldberg, P. H.,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Grunebaum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, M. F., 	Burke, 	A. K., &amp; J John Mann, M. D. (2007). Sex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differences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in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clinical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predictors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of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suicidal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acts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after 	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major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depression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: a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prospective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study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. American Journal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of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Psychiatry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Reimer, C., Trinkaus, S., &amp;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Jurkat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, H. B. (2005). Suizidalität bei Ärztinnen und Ärzten.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	 Psychiatrische Praxis, 32(08), 381-385.</a:t>
            </a:r>
            <a:r>
              <a:rPr lang="de-DE" sz="15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550" dirty="0">
                <a:latin typeface="Arial" panose="020B0604020202020204" pitchFamily="34" charset="0"/>
                <a:cs typeface="Arial" panose="020B0604020202020204" pitchFamily="34" charset="0"/>
              </a:rPr>
              <a:t>Reimer C, Zimmermann R, </a:t>
            </a:r>
            <a:r>
              <a:rPr lang="de-DE" sz="1550" dirty="0" err="1">
                <a:latin typeface="Arial" panose="020B0604020202020204" pitchFamily="34" charset="0"/>
                <a:cs typeface="Arial" panose="020B0604020202020204" pitchFamily="34" charset="0"/>
              </a:rPr>
              <a:t>Balck</a:t>
            </a:r>
            <a:r>
              <a:rPr lang="de-DE" sz="1550" dirty="0">
                <a:latin typeface="Arial" panose="020B0604020202020204" pitchFamily="34" charset="0"/>
                <a:cs typeface="Arial" panose="020B0604020202020204" pitchFamily="34" charset="0"/>
              </a:rPr>
              <a:t> F. Suizidalität im Urteil von klinisch tätigen Ärzten. Nervenarzt. 	1986; 57 100-107</a:t>
            </a:r>
            <a:endParaRPr lang="de-DE" sz="15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Wahlbeck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K. &amp; Mäkinen M. (Eds). (2008).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Prevention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of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depression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and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suicide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. Consensus 	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paper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. Luxembourg: European Communities.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Wolfersdorf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, M., &amp;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Plöderl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, M. (2016). Geschlechterunterschiede bei Suizid und Suizidalität. In 	P. 	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Kolip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&amp; K. Hurrelmann (Eds.), Programmbereich Gesundheit. Handbuch Geschlecht 	und Gesundheit. Männer und Frauen im Vergleich (2nd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ed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.). Bern: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Hogrefe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Wolfersdorf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, M. (2009). Männersuizid: Warum sich "erfolgreiche" Männer umbringen - 	Gedanken zur Psychodynamik. Blickpunkt der Mann, (7), 38–41</a:t>
            </a:r>
            <a:r>
              <a:rPr lang="de-DE" sz="1600" dirty="0">
                <a:solidFill>
                  <a:prstClr val="black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3151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1994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lienmaster_GenderMed_Präsentationen" id="{BAE2F2D9-6DDB-4EDB-A31E-E7191BBE587F}" vid="{B7B949D5-4EC8-4F82-8806-33C7DBCAD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Folienmaster_GenderMed_Präsentationen</Template>
  <TotalTime>0</TotalTime>
  <Words>250</Words>
  <Application>Microsoft Office PowerPoint</Application>
  <PresentationFormat>Bildschirmpräsentation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Office-Design</vt:lpstr>
      <vt:lpstr>Geschlechtsaspekte bei Suizid und Suizidalität 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Schreitmueller</dc:creator>
  <cp:lastModifiedBy>Julia Schreitmueller</cp:lastModifiedBy>
  <cp:revision>12</cp:revision>
  <dcterms:created xsi:type="dcterms:W3CDTF">2017-01-12T14:54:53Z</dcterms:created>
  <dcterms:modified xsi:type="dcterms:W3CDTF">2017-01-16T14:37:01Z</dcterms:modified>
</cp:coreProperties>
</file>