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8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81" r:id="rId17"/>
    <p:sldId id="282" r:id="rId18"/>
    <p:sldId id="284" r:id="rId19"/>
    <p:sldId id="285" r:id="rId20"/>
    <p:sldId id="286" r:id="rId21"/>
    <p:sldId id="289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200" d="100"/>
          <a:sy n="200" d="100"/>
        </p:scale>
        <p:origin x="2064" y="2748"/>
      </p:cViewPr>
      <p:guideLst>
        <p:guide orient="horz" pos="2160"/>
        <p:guide pos="204"/>
        <p:guide pos="5617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30.06.2016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30.06.2016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963613"/>
            <a:ext cx="86423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/>
              <a:t>Bedeutung von geschlechtsspezifischen Unterschieden für die Arzneimitteltherapie</a:t>
            </a:r>
            <a:endParaRPr lang="de-DE" dirty="0">
              <a:latin typeface="Times New Roman" charset="0"/>
            </a:endParaRPr>
          </a:p>
        </p:txBody>
      </p:sp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2771775" y="3573016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dirty="0">
                <a:latin typeface="Calibri" charset="0"/>
              </a:rPr>
              <a:t>Prof. Dr. Karen Nieber</a:t>
            </a:r>
          </a:p>
          <a:p>
            <a:pPr algn="ctr" eaLnBrk="1" hangingPunct="1"/>
            <a:r>
              <a:rPr lang="de-DE" sz="1800" dirty="0">
                <a:latin typeface="Calibri" charset="0"/>
              </a:rPr>
              <a:t>Universität Leipzig</a:t>
            </a:r>
          </a:p>
          <a:p>
            <a:pPr algn="ctr" eaLnBrk="1" hangingPunct="1"/>
            <a:r>
              <a:rPr lang="de-DE" sz="1800" dirty="0">
                <a:latin typeface="Calibri" charset="0"/>
              </a:rPr>
              <a:t>Institut für Pharmazie</a:t>
            </a:r>
          </a:p>
          <a:p>
            <a:pPr algn="ctr" eaLnBrk="1" hangingPunct="1"/>
            <a:r>
              <a:rPr lang="de-DE" sz="1800" dirty="0" err="1">
                <a:latin typeface="Calibri" charset="0"/>
              </a:rPr>
              <a:t>nieber@rz.uni-leipzig.de</a:t>
            </a:r>
            <a:endParaRPr lang="de-DE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6-06-30 um 10.38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285" r="42637" b="25653"/>
          <a:stretch/>
        </p:blipFill>
        <p:spPr>
          <a:xfrm>
            <a:off x="323528" y="1026971"/>
            <a:ext cx="4337124" cy="3461154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Unterschiede in der Metabolisierung</a:t>
            </a:r>
          </a:p>
        </p:txBody>
      </p:sp>
      <p:pic>
        <p:nvPicPr>
          <p:cNvPr id="4" name="Bild 3" descr="Bildschirmfoto 2016-06-30 um 17.0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129" y="1700808"/>
            <a:ext cx="385953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4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Auswirkungen auf die UAWs (Phase I Enzyme) </a:t>
            </a:r>
          </a:p>
        </p:txBody>
      </p:sp>
      <p:pic>
        <p:nvPicPr>
          <p:cNvPr id="4" name="Bild 3" descr="Bildschirmfoto 2016-06-30 um 10.4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72816"/>
            <a:ext cx="6082073" cy="37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88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1034752"/>
            <a:ext cx="8569325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Unterschiede in der Biotransformation von Metopolol</a:t>
            </a:r>
          </a:p>
        </p:txBody>
      </p:sp>
      <p:pic>
        <p:nvPicPr>
          <p:cNvPr id="4" name="Bild 3" descr="Bildschirmfoto 2016-06-30 um 10.47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97" b="8755"/>
          <a:stretch/>
        </p:blipFill>
        <p:spPr>
          <a:xfrm>
            <a:off x="1547664" y="2204865"/>
            <a:ext cx="6069749" cy="3033886"/>
          </a:xfrm>
          <a:prstGeom prst="rect">
            <a:avLst/>
          </a:prstGeom>
        </p:spPr>
      </p:pic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6829105" y="5157192"/>
            <a:ext cx="17452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" dirty="0" err="1"/>
              <a:t>Luizer</a:t>
            </a:r>
            <a:r>
              <a:rPr lang="de-DE" sz="800" dirty="0"/>
              <a:t> et al. </a:t>
            </a:r>
            <a:r>
              <a:rPr lang="de-DE" sz="800" dirty="0" err="1"/>
              <a:t>Clin</a:t>
            </a:r>
            <a:r>
              <a:rPr lang="de-DE" sz="800" dirty="0"/>
              <a:t> </a:t>
            </a:r>
            <a:r>
              <a:rPr lang="de-DE" sz="800" dirty="0" err="1"/>
              <a:t>Pharm</a:t>
            </a:r>
            <a:r>
              <a:rPr lang="de-DE" sz="800" dirty="0"/>
              <a:t> </a:t>
            </a:r>
            <a:r>
              <a:rPr lang="de-DE" sz="800" dirty="0" err="1"/>
              <a:t>Ther</a:t>
            </a:r>
            <a:r>
              <a:rPr lang="de-DE" sz="800" dirty="0"/>
              <a:t> </a:t>
            </a:r>
            <a:r>
              <a:rPr lang="de-DE" sz="800" dirty="0" smtClean="0"/>
              <a:t>1999</a:t>
            </a:r>
          </a:p>
          <a:p>
            <a:pPr eaLnBrk="1" hangingPunct="1"/>
            <a:r>
              <a:rPr lang="de-DE" sz="800" dirty="0" smtClean="0"/>
              <a:t>Modifizier </a:t>
            </a:r>
            <a:r>
              <a:rPr lang="de-DE" sz="800" dirty="0" err="1" smtClean="0"/>
              <a:t>nacn</a:t>
            </a:r>
            <a:r>
              <a:rPr lang="de-DE" sz="800" dirty="0" smtClean="0"/>
              <a:t> </a:t>
            </a:r>
            <a:r>
              <a:rPr lang="de-DE" sz="800" dirty="0" err="1"/>
              <a:t>T</a:t>
            </a:r>
            <a:r>
              <a:rPr lang="de-DE" sz="800" dirty="0" err="1" smtClean="0"/>
              <a:t>hürmann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xmlns="" val="131080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4752"/>
            <a:ext cx="8569325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Geschlechtsspezifische Unterschiede bei Diuretika</a:t>
            </a:r>
          </a:p>
        </p:txBody>
      </p:sp>
      <p:pic>
        <p:nvPicPr>
          <p:cNvPr id="5" name="Bild 4" descr="Bildschirmfoto 2016-06-30 um 10.5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02658"/>
            <a:ext cx="4999458" cy="32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17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52736"/>
            <a:ext cx="8569325" cy="9540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Geschlechtsspezifische Unterschiede bei Diuretika</a:t>
            </a:r>
          </a:p>
        </p:txBody>
      </p:sp>
      <p:pic>
        <p:nvPicPr>
          <p:cNvPr id="3" name="Bild 2" descr="Bildschirmfoto 2016-06-30 um 10.5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290" y="2060848"/>
            <a:ext cx="5605030" cy="3168352"/>
          </a:xfrm>
          <a:prstGeom prst="rect">
            <a:avLst/>
          </a:prstGeom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6397625" y="5106670"/>
            <a:ext cx="17452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" dirty="0"/>
              <a:t>Werner et al </a:t>
            </a:r>
            <a:r>
              <a:rPr lang="de-DE" sz="800" dirty="0" err="1"/>
              <a:t>Eur</a:t>
            </a:r>
            <a:r>
              <a:rPr lang="de-DE" sz="800" dirty="0"/>
              <a:t> </a:t>
            </a:r>
            <a:r>
              <a:rPr lang="de-DE" sz="800" dirty="0" err="1"/>
              <a:t>Soc</a:t>
            </a:r>
            <a:r>
              <a:rPr lang="de-DE" sz="800" dirty="0"/>
              <a:t> </a:t>
            </a:r>
            <a:r>
              <a:rPr lang="de-DE" sz="800" dirty="0" err="1"/>
              <a:t>Cardiol</a:t>
            </a:r>
            <a:r>
              <a:rPr lang="de-DE" sz="800" dirty="0"/>
              <a:t> </a:t>
            </a:r>
            <a:r>
              <a:rPr lang="de-DE" sz="800" dirty="0" smtClean="0"/>
              <a:t>2008</a:t>
            </a:r>
          </a:p>
          <a:p>
            <a:pPr eaLnBrk="1" hangingPunct="1"/>
            <a:r>
              <a:rPr lang="de-DE" sz="800" dirty="0" smtClean="0"/>
              <a:t>Modifiziert nach </a:t>
            </a:r>
            <a:r>
              <a:rPr lang="de-DE" sz="800" dirty="0" err="1"/>
              <a:t>T</a:t>
            </a:r>
            <a:r>
              <a:rPr lang="de-DE" sz="800" dirty="0" err="1" smtClean="0"/>
              <a:t>hürmann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xmlns="" val="415331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Mögliche Ursachen......</a:t>
            </a:r>
          </a:p>
        </p:txBody>
      </p:sp>
      <p:pic>
        <p:nvPicPr>
          <p:cNvPr id="3" name="Bild 2" descr="Bildschirmfoto 2016-06-30 um 11.0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24" y="1707867"/>
            <a:ext cx="7250004" cy="35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9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52736"/>
            <a:ext cx="8569325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Geschlechtsspezifische Unterschiede: Schlafmittel</a:t>
            </a:r>
          </a:p>
        </p:txBody>
      </p:sp>
      <p:pic>
        <p:nvPicPr>
          <p:cNvPr id="3" name="Bild 2" descr="Bildschirmfoto 2016-06-30 um 11.1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144" y="2136748"/>
            <a:ext cx="6660232" cy="3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68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latin typeface="Calibri" charset="0"/>
              </a:rPr>
              <a:t>Was bedeutet das?</a:t>
            </a:r>
          </a:p>
        </p:txBody>
      </p:sp>
      <p:pic>
        <p:nvPicPr>
          <p:cNvPr id="3" name="Bild 2" descr="Bildschirmfoto 2016-06-30 um 11.1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696744" cy="39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7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Auswirkungen von Phase II Reaktionen </a:t>
            </a:r>
          </a:p>
        </p:txBody>
      </p:sp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395288" y="1835963"/>
            <a:ext cx="8424862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Auch Phase-II-</a:t>
            </a:r>
            <a:r>
              <a:rPr lang="de-DE" dirty="0" err="1"/>
              <a:t>Metabolisierungsreaktionen</a:t>
            </a:r>
            <a:r>
              <a:rPr lang="de-DE" dirty="0"/>
              <a:t> variieren geschlechtsspezifisch.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So scheint die Aktivität </a:t>
            </a:r>
            <a:r>
              <a:rPr lang="de-DE" dirty="0" err="1"/>
              <a:t>glukuronidierender</a:t>
            </a:r>
            <a:r>
              <a:rPr lang="de-DE" dirty="0"/>
              <a:t> Enzyme bei Frauen geringer zu sein als bei Männern.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Das würde erklären, warum Acetylsalicylsäure bei Frauen etwa 30–40% langsamer </a:t>
            </a:r>
            <a:r>
              <a:rPr lang="de-DE" dirty="0" err="1"/>
              <a:t>metabolisiert</a:t>
            </a:r>
            <a:r>
              <a:rPr lang="de-DE" dirty="0"/>
              <a:t> wird als bei Männern.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Ähnliche Befunde wurden für Paracetamol, </a:t>
            </a:r>
            <a:r>
              <a:rPr lang="de-DE" dirty="0" err="1"/>
              <a:t>Clofibrat</a:t>
            </a:r>
            <a:r>
              <a:rPr lang="de-DE" dirty="0"/>
              <a:t> und </a:t>
            </a:r>
            <a:r>
              <a:rPr lang="de-DE" dirty="0" err="1"/>
              <a:t>Phenprocoumon</a:t>
            </a:r>
            <a:r>
              <a:rPr lang="de-DE" dirty="0"/>
              <a:t> erhoben, die alle durch </a:t>
            </a:r>
            <a:r>
              <a:rPr lang="de-DE" dirty="0" err="1"/>
              <a:t>Glukuronidierung</a:t>
            </a:r>
            <a:r>
              <a:rPr lang="de-DE" dirty="0"/>
              <a:t> ausscheidungsfähig gemacht werden. </a:t>
            </a:r>
          </a:p>
        </p:txBody>
      </p:sp>
    </p:spTree>
    <p:extLst>
      <p:ext uri="{BB962C8B-B14F-4D97-AF65-F5344CB8AC3E}">
        <p14:creationId xmlns:p14="http://schemas.microsoft.com/office/powerpoint/2010/main" xmlns="" val="376469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6-06-30 um 11.2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582715"/>
            <a:ext cx="5796136" cy="3692569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Unterschiede bei UAWs unter Zytostatika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667037" y="4119463"/>
            <a:ext cx="16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r>
              <a:rPr lang="de-DE" sz="800" dirty="0" smtClean="0"/>
              <a:t>Sloan et al. J </a:t>
            </a:r>
            <a:r>
              <a:rPr lang="de-DE" sz="800" dirty="0" err="1" smtClean="0"/>
              <a:t>Clin</a:t>
            </a:r>
            <a:r>
              <a:rPr lang="de-DE" sz="800" dirty="0" smtClean="0"/>
              <a:t> </a:t>
            </a:r>
            <a:r>
              <a:rPr lang="de-DE" sz="800" dirty="0" err="1" smtClean="0"/>
              <a:t>Oncol</a:t>
            </a:r>
            <a:r>
              <a:rPr lang="de-DE" sz="800" dirty="0" smtClean="0"/>
              <a:t> 2001</a:t>
            </a:r>
          </a:p>
          <a:p>
            <a:r>
              <a:rPr lang="de-DE" sz="800" dirty="0" smtClean="0"/>
              <a:t>Modifiziert nach </a:t>
            </a:r>
            <a:r>
              <a:rPr lang="de-DE" sz="800" dirty="0" err="1" smtClean="0"/>
              <a:t>Thürmann</a:t>
            </a:r>
            <a:endParaRPr lang="de-DE" sz="800" dirty="0"/>
          </a:p>
        </p:txBody>
      </p:sp>
      <p:sp>
        <p:nvSpPr>
          <p:cNvPr id="5" name="Rechteck 4"/>
          <p:cNvSpPr/>
          <p:nvPr/>
        </p:nvSpPr>
        <p:spPr>
          <a:xfrm>
            <a:off x="2267744" y="4437112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9406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86" t="32042" r="36021" b="20709"/>
          <a:stretch>
            <a:fillRect/>
          </a:stretch>
        </p:blipFill>
        <p:spPr bwMode="auto">
          <a:xfrm>
            <a:off x="2195736" y="2006844"/>
            <a:ext cx="4706506" cy="35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23528" y="105273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800" b="1" dirty="0">
                <a:latin typeface="Arial"/>
                <a:cs typeface="Arial"/>
              </a:rPr>
              <a:t>Warum ist das Thema für die Arzneimitteltherapie relevant?</a:t>
            </a:r>
          </a:p>
        </p:txBody>
      </p:sp>
      <p:sp>
        <p:nvSpPr>
          <p:cNvPr id="5" name="Rechteck 4"/>
          <p:cNvSpPr/>
          <p:nvPr/>
        </p:nvSpPr>
        <p:spPr>
          <a:xfrm>
            <a:off x="327968" y="980728"/>
            <a:ext cx="8564512" cy="108012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latin typeface="Calibri" charset="0"/>
              </a:rPr>
              <a:t>Was bedeutet das?</a:t>
            </a:r>
          </a:p>
        </p:txBody>
      </p:sp>
      <p:pic>
        <p:nvPicPr>
          <p:cNvPr id="4" name="Bild 3" descr="Bildschirmfoto 2016-06-30 um 11.3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224" y="1627014"/>
            <a:ext cx="6860160" cy="38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22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Bildschirmfoto 2014-09-25 um 09.5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93354"/>
            <a:ext cx="4752528" cy="36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23528" y="1052091"/>
            <a:ext cx="8593460" cy="7207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2500313" y="1112416"/>
            <a:ext cx="459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000000"/>
                </a:solidFill>
              </a:rPr>
              <a:t>ASS und Herz-/Hirninfarkt</a:t>
            </a:r>
          </a:p>
        </p:txBody>
      </p:sp>
    </p:spTree>
    <p:extLst>
      <p:ext uri="{BB962C8B-B14F-4D97-AF65-F5344CB8AC3E}">
        <p14:creationId xmlns:p14="http://schemas.microsoft.com/office/powerpoint/2010/main" xmlns="" val="374281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latin typeface="Calibri" charset="0"/>
              </a:rPr>
              <a:t>Was bedeutet?</a:t>
            </a:r>
          </a:p>
        </p:txBody>
      </p:sp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611188" y="1963018"/>
            <a:ext cx="80645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>
                <a:solidFill>
                  <a:srgbClr val="002060"/>
                </a:solidFill>
              </a:rPr>
              <a:t>Studien belegen, dass ASS niedrig dosiert vor Herzinfarkt bei Männern schützt (Herzinfarkt-Prophylaxe).</a:t>
            </a:r>
            <a:endParaRPr lang="de-DE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Bei gesunden Frauen im Alter unter 65 Jahren scheint eine Primärprävention mit ASS nach den WHS-Daten kaum von Nutzen zu sein.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0"/>
              <a:buChar char="ü"/>
            </a:pPr>
            <a:r>
              <a:rPr lang="de-DE" dirty="0"/>
              <a:t>Ältere Frauen mit höherem Risiko können dagegen von dieser Behandlung profitieren. Hier wird es darauf ankommen, eine auf die individuelle Patientin zugeschnittene Nutzen-Risiko-Abwägung vorzunehmen.</a:t>
            </a:r>
          </a:p>
        </p:txBody>
      </p:sp>
    </p:spTree>
    <p:extLst>
      <p:ext uri="{BB962C8B-B14F-4D97-AF65-F5344CB8AC3E}">
        <p14:creationId xmlns:p14="http://schemas.microsoft.com/office/powerpoint/2010/main" xmlns="" val="201448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155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Pharmakodynamik</a:t>
            </a:r>
          </a:p>
        </p:txBody>
      </p:sp>
      <p:pic>
        <p:nvPicPr>
          <p:cNvPr id="6" name="Bild 5" descr="Bildschirmfoto 2016-06-30 um 11.4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00808"/>
            <a:ext cx="485248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34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9" t="39043" r="12396" b="46957"/>
          <a:stretch>
            <a:fillRect/>
          </a:stretch>
        </p:blipFill>
        <p:spPr bwMode="auto">
          <a:xfrm>
            <a:off x="1258888" y="2350071"/>
            <a:ext cx="66262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338" y="1104925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Pharmakodynamik: Faktoren</a:t>
            </a:r>
          </a:p>
        </p:txBody>
      </p:sp>
    </p:spTree>
    <p:extLst>
      <p:ext uri="{BB962C8B-B14F-4D97-AF65-F5344CB8AC3E}">
        <p14:creationId xmlns:p14="http://schemas.microsoft.com/office/powerpoint/2010/main" xmlns="" val="420795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124744"/>
            <a:ext cx="8569325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Geschlechtsspezifische Unterschiede:</a:t>
            </a:r>
          </a:p>
          <a:p>
            <a:pPr algn="ctr" eaLnBrk="1" hangingPunct="1"/>
            <a:r>
              <a:rPr lang="de-DE" sz="2800" b="1">
                <a:cs typeface="Arial" charset="0"/>
              </a:rPr>
              <a:t>Antidepressiva</a:t>
            </a:r>
          </a:p>
        </p:txBody>
      </p:sp>
      <p:pic>
        <p:nvPicPr>
          <p:cNvPr id="3" name="Bild 2" descr="Bildschirmfoto 2016-06-30 um 11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880" y="2348880"/>
            <a:ext cx="61504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89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34753"/>
            <a:ext cx="8569325" cy="9540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 dirty="0" smtClean="0">
                <a:cs typeface="Arial" charset="0"/>
              </a:rPr>
              <a:t>Pathophysiologische </a:t>
            </a:r>
            <a:r>
              <a:rPr lang="de-DE" sz="2800" b="1" dirty="0">
                <a:cs typeface="Arial" charset="0"/>
              </a:rPr>
              <a:t>Unterschiede: </a:t>
            </a:r>
          </a:p>
          <a:p>
            <a:pPr algn="ctr" eaLnBrk="1" hangingPunct="1"/>
            <a:r>
              <a:rPr lang="de-DE" sz="2800" b="1" dirty="0">
                <a:cs typeface="Arial" charset="0"/>
              </a:rPr>
              <a:t>Das Reizdarmsyndrom</a:t>
            </a:r>
          </a:p>
        </p:txBody>
      </p:sp>
      <p:pic>
        <p:nvPicPr>
          <p:cNvPr id="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400" y="2276872"/>
            <a:ext cx="3462792" cy="29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4661520" y="5269582"/>
            <a:ext cx="4230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800" dirty="0"/>
              <a:t>Quelle</a:t>
            </a:r>
            <a:r>
              <a:rPr lang="de-DE" sz="800" b="1" dirty="0"/>
              <a:t>:</a:t>
            </a:r>
            <a:r>
              <a:rPr lang="de-DE" sz="800" dirty="0"/>
              <a:t> TK-Broschüre Reizmagen und Reizdarmsyndrom. Techniker Krankenkasse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333119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106512"/>
            <a:ext cx="8569325" cy="522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Epidemiologie des Reizdarmsyndroms</a:t>
            </a:r>
          </a:p>
        </p:txBody>
      </p:sp>
      <p:pic>
        <p:nvPicPr>
          <p:cNvPr id="3" name="Bild 4" descr="Bildschirmfoto 2014-08-21 um 17.0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688077" cy="34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4616873" y="5301788"/>
            <a:ext cx="24754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" dirty="0" smtClean="0"/>
              <a:t>C</a:t>
            </a:r>
            <a:r>
              <a:rPr lang="de-DE" sz="800" dirty="0"/>
              <a:t>. </a:t>
            </a:r>
            <a:r>
              <a:rPr lang="de-DE" sz="800" dirty="0" err="1"/>
              <a:t>Karaus</a:t>
            </a:r>
            <a:r>
              <a:rPr lang="de-DE" sz="800" dirty="0"/>
              <a:t> Patientenseminar Hannover 29.01.2011 </a:t>
            </a:r>
          </a:p>
        </p:txBody>
      </p:sp>
    </p:spTree>
    <p:extLst>
      <p:ext uri="{BB962C8B-B14F-4D97-AF65-F5344CB8AC3E}">
        <p14:creationId xmlns:p14="http://schemas.microsoft.com/office/powerpoint/2010/main" xmlns="" val="629825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34504"/>
            <a:ext cx="8569325" cy="522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Mögliche Ursachen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288" y="1844675"/>
            <a:ext cx="8497887" cy="297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de-DE" dirty="0"/>
          </a:p>
          <a:p>
            <a:pPr>
              <a:lnSpc>
                <a:spcPct val="150000"/>
              </a:lnSpc>
              <a:defRPr/>
            </a:pPr>
            <a:r>
              <a:rPr lang="de-DE" dirty="0"/>
              <a:t>Mögliche Ursachen: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Einfluss der Geschlechtshormone auf die Darmsymptomatik (Darmpassagezeit)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Verhalten im Umgang mit Körpersymptomen und Krankheit/Gesundheit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Unterschiede in molekularen und zellbiologischen Mechanismen (z.B. Serotoninmetabolismus, Genesspression) </a:t>
            </a:r>
          </a:p>
        </p:txBody>
      </p:sp>
    </p:spTree>
    <p:extLst>
      <p:ext uri="{BB962C8B-B14F-4D97-AF65-F5344CB8AC3E}">
        <p14:creationId xmlns:p14="http://schemas.microsoft.com/office/powerpoint/2010/main" xmlns="" val="88287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Geschlecht und Medikamentenverordnung</a:t>
            </a:r>
          </a:p>
        </p:txBody>
      </p:sp>
      <p:pic>
        <p:nvPicPr>
          <p:cNvPr id="3" name="Bild 2" descr="Bildschirmfoto 2016-06-30 um 12.0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450" y="1666119"/>
            <a:ext cx="5011782" cy="36350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32040" y="5301788"/>
            <a:ext cx="1781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Nach: Voß, </a:t>
            </a:r>
            <a:r>
              <a:rPr lang="de-DE" sz="800" dirty="0" err="1" smtClean="0"/>
              <a:t>Lewerenz</a:t>
            </a:r>
            <a:r>
              <a:rPr lang="de-DE" sz="800" dirty="0" smtClean="0"/>
              <a:t>, Nieber 2012</a:t>
            </a:r>
            <a:endParaRPr lang="de-DE" sz="800" dirty="0"/>
          </a:p>
        </p:txBody>
      </p:sp>
      <p:sp>
        <p:nvSpPr>
          <p:cNvPr id="5" name="Rechteck 4"/>
          <p:cNvSpPr/>
          <p:nvPr/>
        </p:nvSpPr>
        <p:spPr>
          <a:xfrm>
            <a:off x="1648450" y="5157192"/>
            <a:ext cx="2592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339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 dirty="0">
                <a:cs typeface="Arial" charset="0"/>
              </a:rPr>
              <a:t>Arzneimittelverbrauch nach Alter und Geschlecht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17" t="19792" r="13052" b="22459"/>
          <a:stretch>
            <a:fillRect/>
          </a:stretch>
        </p:blipFill>
        <p:spPr bwMode="auto">
          <a:xfrm>
            <a:off x="1527207" y="1772816"/>
            <a:ext cx="5997121" cy="363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6444208" y="5075892"/>
            <a:ext cx="252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Calibri" charset="0"/>
              </a:rPr>
              <a:t> </a:t>
            </a:r>
            <a:r>
              <a:rPr lang="de-DE" sz="1000" dirty="0">
                <a:cs typeface="Arial" charset="0"/>
              </a:rPr>
              <a:t>BARMER GEK Arzneimittelreport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38667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latin typeface="Calibri" charset="0"/>
              </a:rPr>
              <a:t>Was bedeutet?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850" y="1916113"/>
            <a:ext cx="85693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Die Ansprechrate ist bei  manchen Medikamenten geschlechtsspezifisch unterschiedlich.</a:t>
            </a:r>
          </a:p>
          <a:p>
            <a:pPr>
              <a:buClr>
                <a:srgbClr val="FF0000"/>
              </a:buClr>
              <a:defRPr/>
            </a:pPr>
            <a:endParaRPr lang="de-DE" dirty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Die Unterschiede treten auch an primär „unveränderten“ Organen auf.</a:t>
            </a:r>
          </a:p>
          <a:p>
            <a:pPr>
              <a:buClr>
                <a:srgbClr val="FF0000"/>
              </a:buClr>
              <a:defRPr/>
            </a:pPr>
            <a:endParaRPr lang="de-DE" dirty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Die klinische Relevanz ist häufig unklar, da viele Erkenntnisse auf retrospektiven Studien beruhen.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endParaRPr lang="de-DE" dirty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  <a:defRPr/>
            </a:pPr>
            <a:r>
              <a:rPr lang="de-DE" dirty="0"/>
              <a:t>Gerade ältere Frauen sind gefährdet</a:t>
            </a:r>
          </a:p>
          <a:p>
            <a:pPr>
              <a:buClr>
                <a:srgbClr val="FF0000"/>
              </a:buClr>
              <a:defRPr/>
            </a:pPr>
            <a:r>
              <a:rPr lang="de-DE" dirty="0"/>
              <a:t>	- geringeres Körpergewicht</a:t>
            </a:r>
          </a:p>
          <a:p>
            <a:pPr>
              <a:buClr>
                <a:srgbClr val="FF0000"/>
              </a:buClr>
              <a:defRPr/>
            </a:pPr>
            <a:r>
              <a:rPr lang="de-DE" dirty="0"/>
              <a:t>	- wahrscheinlich höhere Sensitivität von Ionenkanälen oder Abnahme der 	  </a:t>
            </a:r>
            <a:r>
              <a:rPr lang="de-DE" dirty="0" smtClean="0"/>
              <a:t> 	  Rezeptordichte.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1759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850" y="980653"/>
            <a:ext cx="8593138" cy="7921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85813" y="1104925"/>
            <a:ext cx="546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0000"/>
                </a:solidFill>
              </a:rPr>
              <a:t>Wie ist die Situation heute…….</a:t>
            </a:r>
          </a:p>
        </p:txBody>
      </p:sp>
      <p:pic>
        <p:nvPicPr>
          <p:cNvPr id="4" name="Bild 1" descr="Bildschirmfoto 2016-06-07 um 13.2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799" y="1916832"/>
            <a:ext cx="5195489" cy="29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611560" y="4941168"/>
            <a:ext cx="80645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b="1" dirty="0"/>
              <a:t>Risiken im Medikationsmanagement lassen sich durch einen stärkeren geschlechtsspezifischen Fokus minimieren.</a:t>
            </a:r>
          </a:p>
        </p:txBody>
      </p:sp>
    </p:spTree>
    <p:extLst>
      <p:ext uri="{BB962C8B-B14F-4D97-AF65-F5344CB8AC3E}">
        <p14:creationId xmlns:p14="http://schemas.microsoft.com/office/powerpoint/2010/main" xmlns="" val="100020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34752"/>
            <a:ext cx="8569325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 dirty="0">
                <a:cs typeface="Arial" charset="0"/>
              </a:rPr>
              <a:t>Arzneimittelverbrauch nach Geschlecht und Verordnungsmenge</a:t>
            </a:r>
          </a:p>
        </p:txBody>
      </p:sp>
      <p:sp>
        <p:nvSpPr>
          <p:cNvPr id="3" name="Rechteck 6"/>
          <p:cNvSpPr>
            <a:spLocks noChangeArrowheads="1"/>
          </p:cNvSpPr>
          <p:nvPr/>
        </p:nvSpPr>
        <p:spPr bwMode="auto">
          <a:xfrm>
            <a:off x="6372201" y="5013176"/>
            <a:ext cx="252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latin typeface="Calibri" charset="0"/>
              </a:rPr>
              <a:t> </a:t>
            </a:r>
            <a:r>
              <a:rPr lang="de-DE" sz="1000" dirty="0">
                <a:cs typeface="Arial" charset="0"/>
              </a:rPr>
              <a:t>BARMER GEK Arzneimittelreport 2012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4" t="36417" r="13052" b="16667"/>
          <a:stretch>
            <a:fillRect/>
          </a:stretch>
        </p:blipFill>
        <p:spPr bwMode="auto">
          <a:xfrm>
            <a:off x="395536" y="2129899"/>
            <a:ext cx="3391495" cy="20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98" t="46918" r="11740" b="6709"/>
          <a:stretch>
            <a:fillRect/>
          </a:stretch>
        </p:blipFill>
        <p:spPr bwMode="auto">
          <a:xfrm>
            <a:off x="5095988" y="2780928"/>
            <a:ext cx="3797187" cy="223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3707904" y="2339588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Benzodiazepine</a:t>
            </a: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283968" y="4077072"/>
            <a:ext cx="93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SSRIs</a:t>
            </a:r>
          </a:p>
        </p:txBody>
      </p:sp>
    </p:spTree>
    <p:extLst>
      <p:ext uri="{BB962C8B-B14F-4D97-AF65-F5344CB8AC3E}">
        <p14:creationId xmlns:p14="http://schemas.microsoft.com/office/powerpoint/2010/main" xmlns="" val="146399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104925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Inzidenzrate von UAW nach Alter und Geschlecht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4" t="43417" r="15021" b="9334"/>
          <a:stretch>
            <a:fillRect/>
          </a:stretch>
        </p:blipFill>
        <p:spPr bwMode="auto">
          <a:xfrm>
            <a:off x="2100917" y="1916832"/>
            <a:ext cx="4919355" cy="31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5199063" y="5157192"/>
            <a:ext cx="376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Calibri" charset="0"/>
              </a:rPr>
              <a:t>Martin et al. </a:t>
            </a:r>
            <a:r>
              <a:rPr lang="de-DE" sz="1400" dirty="0" err="1">
                <a:latin typeface="Calibri" charset="0"/>
              </a:rPr>
              <a:t>Br</a:t>
            </a:r>
            <a:r>
              <a:rPr lang="de-DE" sz="1400" dirty="0">
                <a:latin typeface="Calibri" charset="0"/>
              </a:rPr>
              <a:t> J </a:t>
            </a:r>
            <a:r>
              <a:rPr lang="de-DE" sz="1400" dirty="0" err="1" smtClean="0">
                <a:latin typeface="Calibri" charset="0"/>
              </a:rPr>
              <a:t>Clin</a:t>
            </a:r>
            <a:r>
              <a:rPr lang="de-DE" sz="1400" dirty="0" smtClean="0">
                <a:latin typeface="Calibri" charset="0"/>
              </a:rPr>
              <a:t> </a:t>
            </a:r>
            <a:r>
              <a:rPr lang="de-DE" sz="1400" dirty="0" err="1">
                <a:latin typeface="Calibri" charset="0"/>
              </a:rPr>
              <a:t>Pharmacol</a:t>
            </a:r>
            <a:r>
              <a:rPr lang="de-DE" sz="1400" dirty="0">
                <a:latin typeface="Calibri" charset="0"/>
              </a:rPr>
              <a:t> 1998, 46, 501-11</a:t>
            </a:r>
          </a:p>
        </p:txBody>
      </p:sp>
    </p:spTree>
    <p:extLst>
      <p:ext uri="{BB962C8B-B14F-4D97-AF65-F5344CB8AC3E}">
        <p14:creationId xmlns:p14="http://schemas.microsoft.com/office/powerpoint/2010/main" xmlns="" val="147107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104925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Was sind die Ursachen für die Unterschiede? </a:t>
            </a:r>
          </a:p>
        </p:txBody>
      </p:sp>
      <p:pic>
        <p:nvPicPr>
          <p:cNvPr id="8" name="Bild 7" descr="Bildschirmfoto 2016-06-30 um 10.2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72440"/>
            <a:ext cx="4968552" cy="35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55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Arial"/>
                <a:cs typeface="Arial"/>
              </a:rPr>
              <a:t>Geschlechtsspezifisch Aspekte: Kategorien</a:t>
            </a:r>
          </a:p>
        </p:txBody>
      </p:sp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395289" y="1669588"/>
            <a:ext cx="8497886" cy="376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Geschlechtsspezifische Unterschiede in der Arzneimitteltherapie können in vier Kategorien eingeteilt werden: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1.Es kann das </a:t>
            </a:r>
            <a:r>
              <a:rPr lang="de-DE" sz="1600" b="1" dirty="0"/>
              <a:t>Ansprechen</a:t>
            </a:r>
            <a:r>
              <a:rPr lang="de-DE" sz="1600" dirty="0"/>
              <a:t> auf eine Therapie zwischen Männern und Frauen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unterschiedlich ausgeprägt sein, weil der Arzneistoff unterschiedlich </a:t>
            </a:r>
            <a:r>
              <a:rPr lang="de-DE" sz="1600" dirty="0" err="1"/>
              <a:t>metabolisiert</a:t>
            </a:r>
            <a:r>
              <a:rPr lang="de-DE" sz="1600" dirty="0"/>
              <a:t> wird und dadurch Wirkung oder Wirkdauer verändert wird.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2.Die </a:t>
            </a:r>
            <a:r>
              <a:rPr lang="de-DE" sz="1600" b="1" dirty="0"/>
              <a:t>Empfindlichkeit</a:t>
            </a:r>
            <a:r>
              <a:rPr lang="de-DE" sz="1600" dirty="0"/>
              <a:t> der Zielstrukturen wie Rezeptoren oder Kanäle ist geschlechtsspezifisch unterschiedlich.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3.Die </a:t>
            </a:r>
            <a:r>
              <a:rPr lang="de-DE" sz="1600" b="1" dirty="0"/>
              <a:t>Pathophysiologie</a:t>
            </a:r>
            <a:r>
              <a:rPr lang="de-DE" sz="1600" dirty="0"/>
              <a:t> der Erkrankung als solche ist unterschiedlich.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4.Auf einer soziomedizinischen Ebene sind Unterschiede in der </a:t>
            </a:r>
            <a:r>
              <a:rPr lang="de-DE" sz="1600" b="1" dirty="0"/>
              <a:t>Wahrnehmung</a:t>
            </a:r>
            <a:r>
              <a:rPr lang="de-DE" sz="1600" dirty="0"/>
              <a:t> und </a:t>
            </a:r>
            <a:r>
              <a:rPr lang="de-DE" sz="1600" b="1" dirty="0"/>
              <a:t>Beschreibung </a:t>
            </a:r>
            <a:r>
              <a:rPr lang="de-DE" sz="1600" dirty="0"/>
              <a:t>von Symptomen und im </a:t>
            </a:r>
            <a:r>
              <a:rPr lang="de-DE" sz="1600" b="1" dirty="0"/>
              <a:t>Umgang</a:t>
            </a:r>
            <a:r>
              <a:rPr lang="de-DE" sz="1600" dirty="0"/>
              <a:t> mit Krankheiten zu berücksichtigen.</a:t>
            </a:r>
          </a:p>
        </p:txBody>
      </p:sp>
    </p:spTree>
    <p:extLst>
      <p:ext uri="{BB962C8B-B14F-4D97-AF65-F5344CB8AC3E}">
        <p14:creationId xmlns:p14="http://schemas.microsoft.com/office/powerpoint/2010/main" xmlns="" val="80422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Pharmakokinetik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4" t="12791" r="13708" b="16667"/>
          <a:stretch>
            <a:fillRect/>
          </a:stretch>
        </p:blipFill>
        <p:spPr bwMode="auto">
          <a:xfrm>
            <a:off x="2339752" y="1700808"/>
            <a:ext cx="4702442" cy="37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045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1032917"/>
            <a:ext cx="856932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b="1">
                <a:cs typeface="Arial" charset="0"/>
              </a:rPr>
              <a:t>Unterschiede in der Verteilung</a:t>
            </a:r>
          </a:p>
        </p:txBody>
      </p:sp>
      <p:pic>
        <p:nvPicPr>
          <p:cNvPr id="4" name="Bild 3" descr="Bildschirmfoto 2016-06-30 um 13.5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108" y="1700808"/>
            <a:ext cx="4859180" cy="33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22304" y="5229780"/>
            <a:ext cx="3654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Nieber K. Genderaspekte in der Pharmakotherapie. </a:t>
            </a:r>
            <a:r>
              <a:rPr lang="de-DE" sz="800" dirty="0" err="1"/>
              <a:t>zkm</a:t>
            </a:r>
            <a:r>
              <a:rPr lang="de-DE" sz="800" dirty="0"/>
              <a:t> 2014; 3: 17–23</a:t>
            </a:r>
          </a:p>
        </p:txBody>
      </p:sp>
    </p:spTree>
    <p:extLst>
      <p:ext uri="{BB962C8B-B14F-4D97-AF65-F5344CB8AC3E}">
        <p14:creationId xmlns:p14="http://schemas.microsoft.com/office/powerpoint/2010/main" xmlns="" val="8072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Macintosh PowerPoint</Application>
  <PresentationFormat>Bildschirmpräsentation (4:3)</PresentationFormat>
  <Paragraphs>81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110</cp:revision>
  <dcterms:created xsi:type="dcterms:W3CDTF">2011-07-11T11:26:13Z</dcterms:created>
  <dcterms:modified xsi:type="dcterms:W3CDTF">2016-06-30T17:50:05Z</dcterms:modified>
</cp:coreProperties>
</file>