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F99CC"/>
    <a:srgbClr val="FF7C80"/>
    <a:srgbClr val="CCA500"/>
    <a:srgbClr val="D6AD00"/>
    <a:srgbClr val="EAEAEA"/>
    <a:srgbClr val="DDDDDD"/>
    <a:srgbClr val="F4F3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41" autoAdjust="0"/>
    <p:restoredTop sz="96985" autoAdjust="0"/>
  </p:normalViewPr>
  <p:slideViewPr>
    <p:cSldViewPr snapToObjects="1">
      <p:cViewPr>
        <p:scale>
          <a:sx n="100" d="100"/>
          <a:sy n="100" d="100"/>
        </p:scale>
        <p:origin x="-816"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1554"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79875" name="Rectangle 3"/>
          <p:cNvSpPr>
            <a:spLocks noGrp="1" noChangeArrowheads="1"/>
          </p:cNvSpPr>
          <p:nvPr>
            <p:ph type="dt" sz="quarter" idx="1"/>
          </p:nvPr>
        </p:nvSpPr>
        <p:spPr bwMode="auto">
          <a:xfrm>
            <a:off x="4021294"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latin typeface="Calibri" pitchFamily="34" charset="0"/>
              </a:defRPr>
            </a:lvl1pPr>
          </a:lstStyle>
          <a:p>
            <a:pPr>
              <a:defRPr/>
            </a:pPr>
            <a:fld id="{96F3E674-4E3A-4D47-92B8-772446150BA5}" type="datetimeFigureOut">
              <a:rPr lang="de-DE" altLang="de-DE"/>
              <a:pPr>
                <a:defRPr/>
              </a:pPr>
              <a:t>14.10.2016</a:t>
            </a:fld>
            <a:endParaRPr lang="de-DE" altLang="de-DE"/>
          </a:p>
        </p:txBody>
      </p:sp>
      <p:sp>
        <p:nvSpPr>
          <p:cNvPr id="79876" name="Rectangle 4"/>
          <p:cNvSpPr>
            <a:spLocks noGrp="1" noChangeArrowheads="1"/>
          </p:cNvSpPr>
          <p:nvPr>
            <p:ph type="ftr" sz="quarter" idx="2"/>
          </p:nvPr>
        </p:nvSpPr>
        <p:spPr bwMode="auto">
          <a:xfrm>
            <a:off x="0"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79877" name="Rectangle 5"/>
          <p:cNvSpPr>
            <a:spLocks noGrp="1" noChangeArrowheads="1"/>
          </p:cNvSpPr>
          <p:nvPr>
            <p:ph type="sldNum" sz="quarter" idx="3"/>
          </p:nvPr>
        </p:nvSpPr>
        <p:spPr bwMode="auto">
          <a:xfrm>
            <a:off x="4021294"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latin typeface="Calibri" pitchFamily="34" charset="0"/>
              </a:defRPr>
            </a:lvl1pPr>
          </a:lstStyle>
          <a:p>
            <a:pPr>
              <a:defRPr/>
            </a:pPr>
            <a:fld id="{7F4EB405-3E19-4B51-B29F-0533BC50F11D}" type="slidenum">
              <a:rPr lang="de-DE" altLang="de-DE"/>
              <a:pPr>
                <a:defRPr/>
              </a:pPr>
              <a:t>‹Nr.›</a:t>
            </a:fld>
            <a:endParaRPr lang="de-DE" altLang="de-DE"/>
          </a:p>
        </p:txBody>
      </p:sp>
    </p:spTree>
    <p:extLst>
      <p:ext uri="{BB962C8B-B14F-4D97-AF65-F5344CB8AC3E}">
        <p14:creationId xmlns:p14="http://schemas.microsoft.com/office/powerpoint/2010/main" xmlns="" val="405197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17411" name="Rectangle 1027"/>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latin typeface="Calibri" pitchFamily="34" charset="0"/>
              </a:defRPr>
            </a:lvl1pPr>
          </a:lstStyle>
          <a:p>
            <a:pPr>
              <a:defRPr/>
            </a:pPr>
            <a:fld id="{EE4194CA-C53C-4AAF-A02F-5B2E61176F51}" type="datetimeFigureOut">
              <a:rPr lang="de-DE" altLang="de-DE"/>
              <a:pPr>
                <a:defRPr/>
              </a:pPr>
              <a:t>14.10.2016</a:t>
            </a:fld>
            <a:endParaRPr lang="de-DE" altLang="de-DE"/>
          </a:p>
        </p:txBody>
      </p:sp>
      <p:sp>
        <p:nvSpPr>
          <p:cNvPr id="5124" name="Rectangle 1028"/>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1029"/>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7414" name="Rectangle 1030"/>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17415" name="Rectangle 1031"/>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latin typeface="Calibri" pitchFamily="34" charset="0"/>
              </a:defRPr>
            </a:lvl1pPr>
          </a:lstStyle>
          <a:p>
            <a:pPr>
              <a:defRPr/>
            </a:pPr>
            <a:fld id="{B3B82A42-7496-4850-9FF7-41C8686E7357}" type="slidenum">
              <a:rPr lang="de-DE" altLang="de-DE"/>
              <a:pPr>
                <a:defRPr/>
              </a:pPr>
              <a:t>‹Nr.›</a:t>
            </a:fld>
            <a:endParaRPr lang="de-DE" altLang="de-DE"/>
          </a:p>
        </p:txBody>
      </p:sp>
    </p:spTree>
    <p:extLst>
      <p:ext uri="{BB962C8B-B14F-4D97-AF65-F5344CB8AC3E}">
        <p14:creationId xmlns:p14="http://schemas.microsoft.com/office/powerpoint/2010/main" xmlns="" val="1526019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xmlns="" val="154639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10049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5299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199130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Tree>
    <p:extLst>
      <p:ext uri="{BB962C8B-B14F-4D97-AF65-F5344CB8AC3E}">
        <p14:creationId xmlns:p14="http://schemas.microsoft.com/office/powerpoint/2010/main" xmlns="" val="1980522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531494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9755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xmlns="" val="17802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2441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xmlns="" val="139043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xmlns="" val="40717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flipV="1">
            <a:off x="0" y="5583238"/>
            <a:ext cx="9144000" cy="92075"/>
          </a:xfrm>
          <a:prstGeom prst="rect">
            <a:avLst/>
          </a:prstGeom>
          <a:solidFill>
            <a:srgbClr val="CCA500">
              <a:alpha val="45097"/>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7" name="Rectangle 25"/>
          <p:cNvSpPr>
            <a:spLocks noChangeArrowheads="1"/>
          </p:cNvSpPr>
          <p:nvPr userDrawn="1"/>
        </p:nvSpPr>
        <p:spPr bwMode="auto">
          <a:xfrm>
            <a:off x="0" y="0"/>
            <a:ext cx="9144000" cy="908050"/>
          </a:xfrm>
          <a:prstGeom prst="rect">
            <a:avLst/>
          </a:prstGeom>
          <a:solidFill>
            <a:srgbClr val="F4F3EC"/>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pic>
        <p:nvPicPr>
          <p:cNvPr id="1028" name="Picture 27"/>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7593013" y="0"/>
            <a:ext cx="1550987"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uppieren 4"/>
          <p:cNvGrpSpPr/>
          <p:nvPr userDrawn="1"/>
        </p:nvGrpSpPr>
        <p:grpSpPr>
          <a:xfrm>
            <a:off x="287345" y="5805264"/>
            <a:ext cx="8569310" cy="896018"/>
            <a:chOff x="287345" y="5805264"/>
            <a:chExt cx="8569310" cy="896018"/>
          </a:xfrm>
        </p:grpSpPr>
        <p:pic>
          <p:nvPicPr>
            <p:cNvPr id="2" name="Grafik 1"/>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821037" y="5805264"/>
              <a:ext cx="5696306" cy="896017"/>
            </a:xfrm>
            <a:prstGeom prst="rect">
              <a:avLst/>
            </a:prstGeom>
          </p:spPr>
        </p:pic>
        <p:pic>
          <p:nvPicPr>
            <p:cNvPr id="3" name="Grafik 2"/>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7597023" y="5885397"/>
              <a:ext cx="1259632" cy="735753"/>
            </a:xfrm>
            <a:prstGeom prst="rect">
              <a:avLst/>
            </a:prstGeom>
          </p:spPr>
        </p:pic>
        <p:pic>
          <p:nvPicPr>
            <p:cNvPr id="4" name="Grafik 3"/>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287345" y="5805264"/>
              <a:ext cx="1263519" cy="89601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3200" kern="1200">
          <a:solidFill>
            <a:schemeClr val="tx1"/>
          </a:solidFill>
          <a:latin typeface="Arial" charset="0"/>
          <a:ea typeface="+mj-ea"/>
          <a:cs typeface="+mj-cs"/>
        </a:defRPr>
      </a:lvl1pPr>
      <a:lvl2pPr algn="ctr" defTabSz="457200" rtl="0" eaLnBrk="0" fontAlgn="base" hangingPunct="0">
        <a:spcBef>
          <a:spcPct val="0"/>
        </a:spcBef>
        <a:spcAft>
          <a:spcPct val="0"/>
        </a:spcAft>
        <a:defRPr sz="3200">
          <a:solidFill>
            <a:schemeClr val="tx1"/>
          </a:solidFill>
          <a:latin typeface="Arial" charset="0"/>
        </a:defRPr>
      </a:lvl2pPr>
      <a:lvl3pPr algn="ctr" defTabSz="457200" rtl="0" eaLnBrk="0" fontAlgn="base" hangingPunct="0">
        <a:spcBef>
          <a:spcPct val="0"/>
        </a:spcBef>
        <a:spcAft>
          <a:spcPct val="0"/>
        </a:spcAft>
        <a:defRPr sz="3200">
          <a:solidFill>
            <a:schemeClr val="tx1"/>
          </a:solidFill>
          <a:latin typeface="Arial" charset="0"/>
        </a:defRPr>
      </a:lvl3pPr>
      <a:lvl4pPr algn="ctr" defTabSz="457200" rtl="0" eaLnBrk="0" fontAlgn="base" hangingPunct="0">
        <a:spcBef>
          <a:spcPct val="0"/>
        </a:spcBef>
        <a:spcAft>
          <a:spcPct val="0"/>
        </a:spcAft>
        <a:defRPr sz="3200">
          <a:solidFill>
            <a:schemeClr val="tx1"/>
          </a:solidFill>
          <a:latin typeface="Arial" charset="0"/>
        </a:defRPr>
      </a:lvl4pPr>
      <a:lvl5pPr algn="ctr" defTabSz="457200" rtl="0" eaLnBrk="0" fontAlgn="base" hangingPunct="0">
        <a:spcBef>
          <a:spcPct val="0"/>
        </a:spcBef>
        <a:spcAft>
          <a:spcPct val="0"/>
        </a:spcAft>
        <a:defRPr sz="3200">
          <a:solidFill>
            <a:schemeClr val="tx1"/>
          </a:solidFill>
          <a:latin typeface="Arial" charset="0"/>
        </a:defRPr>
      </a:lvl5pPr>
      <a:lvl6pPr marL="457200" algn="ctr" defTabSz="457200" rtl="0" fontAlgn="base">
        <a:spcBef>
          <a:spcPct val="0"/>
        </a:spcBef>
        <a:spcAft>
          <a:spcPct val="0"/>
        </a:spcAft>
        <a:defRPr sz="3200">
          <a:solidFill>
            <a:schemeClr val="tx1"/>
          </a:solidFill>
          <a:latin typeface="Arial" charset="0"/>
        </a:defRPr>
      </a:lvl6pPr>
      <a:lvl7pPr marL="914400" algn="ctr" defTabSz="457200" rtl="0" fontAlgn="base">
        <a:spcBef>
          <a:spcPct val="0"/>
        </a:spcBef>
        <a:spcAft>
          <a:spcPct val="0"/>
        </a:spcAft>
        <a:defRPr sz="3200">
          <a:solidFill>
            <a:schemeClr val="tx1"/>
          </a:solidFill>
          <a:latin typeface="Arial" charset="0"/>
        </a:defRPr>
      </a:lvl7pPr>
      <a:lvl8pPr marL="1371600" algn="ctr" defTabSz="457200" rtl="0" fontAlgn="base">
        <a:spcBef>
          <a:spcPct val="0"/>
        </a:spcBef>
        <a:spcAft>
          <a:spcPct val="0"/>
        </a:spcAft>
        <a:defRPr sz="3200">
          <a:solidFill>
            <a:schemeClr val="tx1"/>
          </a:solidFill>
          <a:latin typeface="Arial" charset="0"/>
        </a:defRPr>
      </a:lvl8pPr>
      <a:lvl9pPr marL="1828800" algn="ctr" defTabSz="457200" rtl="0" fontAlgn="base">
        <a:spcBef>
          <a:spcPct val="0"/>
        </a:spcBef>
        <a:spcAft>
          <a:spcPct val="0"/>
        </a:spcAft>
        <a:defRPr sz="32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p:cNvSpPr>
          <p:nvPr/>
        </p:nvSpPr>
        <p:spPr bwMode="auto">
          <a:xfrm>
            <a:off x="297928" y="1648916"/>
            <a:ext cx="8675688" cy="1846659"/>
          </a:xfrm>
          <a:prstGeom prst="rect">
            <a:avLst/>
          </a:prstGeom>
          <a:noFill/>
          <a:ln w="12700">
            <a:noFill/>
            <a:miter lim="400000"/>
            <a:headEnd/>
            <a:tailEnd/>
          </a:ln>
        </p:spPr>
        <p:txBody>
          <a:bodyPr lIns="45720" rIns="45720" anchor="ctr">
            <a:spAutoFit/>
          </a:bodyPr>
          <a:lstStyle/>
          <a:p>
            <a:pPr algn="ctr" eaLnBrk="1">
              <a:lnSpc>
                <a:spcPct val="150000"/>
              </a:lnSpc>
            </a:pPr>
            <a:r>
              <a:rPr lang="de-DE" altLang="de-DE" sz="2000" b="1" dirty="0">
                <a:solidFill>
                  <a:srgbClr val="4D4D4D"/>
                </a:solidFill>
                <a:latin typeface="Arial" pitchFamily="34" charset="0"/>
                <a:cs typeface="Arial" pitchFamily="34" charset="0"/>
                <a:sym typeface="Arial" pitchFamily="34" charset="0"/>
              </a:rPr>
              <a:t/>
            </a:r>
            <a:br>
              <a:rPr lang="de-DE" altLang="de-DE" sz="2000" b="1" dirty="0">
                <a:solidFill>
                  <a:srgbClr val="4D4D4D"/>
                </a:solidFill>
                <a:latin typeface="Arial" pitchFamily="34" charset="0"/>
                <a:cs typeface="Arial" pitchFamily="34" charset="0"/>
                <a:sym typeface="Arial" pitchFamily="34" charset="0"/>
              </a:rPr>
            </a:br>
            <a:r>
              <a:rPr lang="de-DE" altLang="de-DE" sz="3200" b="1" dirty="0" smtClean="0">
                <a:solidFill>
                  <a:srgbClr val="002060"/>
                </a:solidFill>
                <a:latin typeface="Arial" pitchFamily="34" charset="0"/>
                <a:cs typeface="Arial" pitchFamily="34" charset="0"/>
                <a:sym typeface="Arial" pitchFamily="34" charset="0"/>
              </a:rPr>
              <a:t>Geschlechtsaspekte bei der </a:t>
            </a:r>
            <a:r>
              <a:rPr lang="de-DE" altLang="de-DE" sz="3200" b="1" dirty="0" smtClean="0">
                <a:solidFill>
                  <a:srgbClr val="002060"/>
                </a:solidFill>
                <a:latin typeface="Arial" pitchFamily="34" charset="0"/>
                <a:cs typeface="Arial" pitchFamily="34" charset="0"/>
                <a:sym typeface="Arial" pitchFamily="34" charset="0"/>
              </a:rPr>
              <a:t>Parodontitis</a:t>
            </a:r>
            <a:endParaRPr lang="de-DE" altLang="de-DE" sz="3200" b="1" dirty="0" smtClean="0">
              <a:solidFill>
                <a:srgbClr val="002060"/>
              </a:solidFill>
              <a:latin typeface="Arial" pitchFamily="34" charset="0"/>
              <a:cs typeface="Arial" pitchFamily="34" charset="0"/>
              <a:sym typeface="Arial" pitchFamily="34" charset="0"/>
            </a:endParaRPr>
          </a:p>
          <a:p>
            <a:pPr algn="ctr" eaLnBrk="1">
              <a:lnSpc>
                <a:spcPct val="150000"/>
              </a:lnSpc>
            </a:pPr>
            <a:endParaRPr lang="de-DE" altLang="de-DE" sz="2400" b="1" dirty="0">
              <a:solidFill>
                <a:srgbClr val="002060"/>
              </a:solidFill>
              <a:latin typeface="Arial" pitchFamily="34" charset="0"/>
              <a:cs typeface="Arial" pitchFamily="34" charset="0"/>
              <a:sym typeface="Arial" pitchFamily="34" charset="0"/>
            </a:endParaRPr>
          </a:p>
        </p:txBody>
      </p:sp>
      <p:pic>
        <p:nvPicPr>
          <p:cNvPr id="4099" name="Picture 3" descr="image5.png"/>
          <p:cNvPicPr>
            <a:picLocks noChangeAspect="1"/>
          </p:cNvPicPr>
          <p:nvPr/>
        </p:nvPicPr>
        <p:blipFill>
          <a:blip r:embed="rId2"/>
          <a:srcRect/>
          <a:stretch>
            <a:fillRect/>
          </a:stretch>
        </p:blipFill>
        <p:spPr bwMode="auto">
          <a:xfrm>
            <a:off x="5435600" y="0"/>
            <a:ext cx="3708400" cy="908050"/>
          </a:xfrm>
          <a:prstGeom prst="rect">
            <a:avLst/>
          </a:prstGeom>
          <a:noFill/>
          <a:ln w="12700">
            <a:noFill/>
            <a:miter lim="400000"/>
            <a:headEnd/>
            <a:tailEnd/>
          </a:ln>
        </p:spPr>
      </p:pic>
      <p:sp>
        <p:nvSpPr>
          <p:cNvPr id="2" name="Rechteck 1"/>
          <p:cNvSpPr/>
          <p:nvPr/>
        </p:nvSpPr>
        <p:spPr>
          <a:xfrm>
            <a:off x="183257" y="4941168"/>
            <a:ext cx="8790359" cy="456535"/>
          </a:xfrm>
          <a:prstGeom prst="rect">
            <a:avLst/>
          </a:prstGeom>
        </p:spPr>
        <p:txBody>
          <a:bodyPr wrap="square">
            <a:spAutoFit/>
          </a:bodyPr>
          <a:lstStyle/>
          <a:p>
            <a:pPr algn="r">
              <a:lnSpc>
                <a:spcPct val="150000"/>
              </a:lnSpc>
            </a:pPr>
            <a:r>
              <a:rPr lang="de-DE" altLang="de-DE" b="1" dirty="0">
                <a:solidFill>
                  <a:srgbClr val="002060"/>
                </a:solidFill>
                <a:latin typeface="Arial" pitchFamily="34" charset="0"/>
                <a:cs typeface="Arial" pitchFamily="34" charset="0"/>
                <a:sym typeface="Arial" pitchFamily="34" charset="0"/>
              </a:rPr>
              <a:t>Folien: bereitgestellt durch die </a:t>
            </a:r>
            <a:r>
              <a:rPr lang="de-DE" altLang="de-DE" b="1">
                <a:solidFill>
                  <a:srgbClr val="002060"/>
                </a:solidFill>
                <a:latin typeface="Arial" pitchFamily="34" charset="0"/>
                <a:cs typeface="Arial" pitchFamily="34" charset="0"/>
                <a:sym typeface="Arial" pitchFamily="34" charset="0"/>
              </a:rPr>
              <a:t>Austauschplattform </a:t>
            </a:r>
            <a:r>
              <a:rPr lang="de-DE" altLang="de-DE" b="1" smtClean="0">
                <a:solidFill>
                  <a:srgbClr val="002060"/>
                </a:solidFill>
                <a:latin typeface="Arial" pitchFamily="34" charset="0"/>
                <a:cs typeface="Arial" pitchFamily="34" charset="0"/>
                <a:sym typeface="Arial" pitchFamily="34" charset="0"/>
              </a:rPr>
              <a:t>„GenderMed</a:t>
            </a:r>
            <a:r>
              <a:rPr lang="de-DE" altLang="de-DE" b="1" dirty="0" smtClean="0">
                <a:solidFill>
                  <a:srgbClr val="002060"/>
                </a:solidFill>
                <a:latin typeface="Arial" pitchFamily="34" charset="0"/>
                <a:cs typeface="Arial" pitchFamily="34" charset="0"/>
                <a:sym typeface="Arial" pitchFamily="34" charset="0"/>
              </a:rPr>
              <a:t>-Wiki“</a:t>
            </a:r>
            <a:endParaRPr lang="de-DE" altLang="de-DE" b="1" dirty="0">
              <a:solidFill>
                <a:srgbClr val="002060"/>
              </a:solidFill>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12291" name="Rectangle 2"/>
          <p:cNvSpPr>
            <a:spLocks/>
          </p:cNvSpPr>
          <p:nvPr/>
        </p:nvSpPr>
        <p:spPr bwMode="auto">
          <a:xfrm>
            <a:off x="265113" y="274638"/>
            <a:ext cx="3949700" cy="461962"/>
          </a:xfrm>
          <a:prstGeom prst="rect">
            <a:avLst/>
          </a:prstGeom>
          <a:noFill/>
          <a:ln w="12700">
            <a:noFill/>
            <a:miter lim="400000"/>
            <a:headEnd/>
            <a:tailEnd/>
          </a:ln>
        </p:spPr>
        <p:txBody>
          <a:bodyPr lIns="45720" rIns="45720">
            <a:spAutoFit/>
          </a:bodyPr>
          <a:lstStyle/>
          <a:p>
            <a:pPr eaLnBrk="1">
              <a:defRPr/>
            </a:pPr>
            <a:r>
              <a:rPr lang="de-DE" sz="2400" b="1" u="sng" dirty="0">
                <a:solidFill>
                  <a:schemeClr val="accent1"/>
                </a:solidFill>
                <a:latin typeface="+mn-lt"/>
              </a:rPr>
              <a:t>Ausblick						</a:t>
            </a:r>
          </a:p>
        </p:txBody>
      </p:sp>
      <p:sp>
        <p:nvSpPr>
          <p:cNvPr id="11268" name="Rectangle 3"/>
          <p:cNvSpPr>
            <a:spLocks/>
          </p:cNvSpPr>
          <p:nvPr/>
        </p:nvSpPr>
        <p:spPr bwMode="auto">
          <a:xfrm>
            <a:off x="285750" y="928688"/>
            <a:ext cx="8572500" cy="4819650"/>
          </a:xfrm>
          <a:prstGeom prst="rect">
            <a:avLst/>
          </a:prstGeom>
          <a:noFill/>
          <a:ln w="12700">
            <a:noFill/>
            <a:miter lim="400000"/>
            <a:headEnd/>
            <a:tailEnd/>
          </a:ln>
        </p:spPr>
        <p:txBody>
          <a:bodyPr lIns="45720" rIns="45720">
            <a:spAutoFit/>
          </a:bodyPr>
          <a:lstStyle/>
          <a:p>
            <a:pPr algn="just" eaLnBrk="1">
              <a:lnSpc>
                <a:spcPct val="150000"/>
              </a:lnSpc>
              <a:spcBef>
                <a:spcPts val="200"/>
              </a:spcBef>
              <a:buFont typeface="Arial" pitchFamily="34" charset="0"/>
              <a:buChar char="•"/>
            </a:pPr>
            <a:r>
              <a:rPr lang="de-DE" altLang="de-DE" sz="1400">
                <a:latin typeface="Arial" pitchFamily="34" charset="0"/>
                <a:ea typeface="Helvetica" charset="0"/>
                <a:cs typeface="Helvetica" charset="0"/>
                <a:sym typeface="Helvetica" charset="0"/>
              </a:rPr>
              <a:t>  Zu wenige Studien beziehen den Faktor des Geschlechts in hinreichender Weise in ihre Analyse mit ein.</a:t>
            </a:r>
          </a:p>
          <a:p>
            <a:pPr algn="just" eaLnBrk="1">
              <a:lnSpc>
                <a:spcPct val="150000"/>
              </a:lnSpc>
              <a:spcBef>
                <a:spcPts val="200"/>
              </a:spcBef>
              <a:buFont typeface="Arial" pitchFamily="34" charset="0"/>
              <a:buChar char="•"/>
            </a:pPr>
            <a:endParaRPr lang="de-DE" altLang="de-DE" sz="1400">
              <a:latin typeface="Arial" pitchFamily="34" charset="0"/>
              <a:ea typeface="Helvetica" charset="0"/>
              <a:cs typeface="Helvetica" charset="0"/>
              <a:sym typeface="Helvetica" charset="0"/>
            </a:endParaRPr>
          </a:p>
          <a:p>
            <a:pPr algn="just" eaLnBrk="1">
              <a:lnSpc>
                <a:spcPct val="150000"/>
              </a:lnSpc>
              <a:spcBef>
                <a:spcPts val="200"/>
              </a:spcBef>
              <a:buFont typeface="Arial" pitchFamily="34" charset="0"/>
              <a:buChar char="•"/>
            </a:pPr>
            <a:r>
              <a:rPr lang="de-DE" altLang="de-DE" sz="1400">
                <a:latin typeface="Arial" pitchFamily="34" charset="0"/>
                <a:ea typeface="Helvetica" charset="0"/>
                <a:cs typeface="Helvetica" charset="0"/>
                <a:sym typeface="Helvetica" charset="0"/>
              </a:rPr>
              <a:t>  Es bleibt zu konstatieren, dass in der Fachwissenschaft bezogen auf Geschlechterunterschiede ein zu geringes Wissen vorhanden ist und daher dieses nur begrenzt vorhandene Wissen auch unzureichend für die Didaktik im Rahmen eines Studiums integriert werden kann.</a:t>
            </a:r>
          </a:p>
          <a:p>
            <a:pPr algn="just" eaLnBrk="1">
              <a:lnSpc>
                <a:spcPct val="150000"/>
              </a:lnSpc>
              <a:spcBef>
                <a:spcPts val="200"/>
              </a:spcBef>
              <a:buFont typeface="Arial" pitchFamily="34" charset="0"/>
              <a:buChar char="•"/>
            </a:pPr>
            <a:endParaRPr lang="de-DE" altLang="de-DE" sz="1400">
              <a:latin typeface="Arial" pitchFamily="34" charset="0"/>
              <a:ea typeface="Helvetica" charset="0"/>
              <a:cs typeface="Helvetica" charset="0"/>
              <a:sym typeface="Helvetica" charset="0"/>
            </a:endParaRPr>
          </a:p>
          <a:p>
            <a:pPr algn="just" eaLnBrk="1">
              <a:lnSpc>
                <a:spcPct val="150000"/>
              </a:lnSpc>
              <a:spcBef>
                <a:spcPts val="200"/>
              </a:spcBef>
              <a:buFont typeface="Arial" pitchFamily="34" charset="0"/>
              <a:buChar char="•"/>
            </a:pPr>
            <a:r>
              <a:rPr lang="de-DE" altLang="de-DE" sz="1400">
                <a:latin typeface="Arial" pitchFamily="34" charset="0"/>
                <a:ea typeface="Helvetica" charset="0"/>
                <a:cs typeface="Helvetica" charset="0"/>
                <a:sym typeface="Helvetica" charset="0"/>
              </a:rPr>
              <a:t>  Die Erkrankungen innerhalb der Mundhöhle werden zwar im Rahmen der Lehre vermittelt, aber die geschlechtsspezifischen Aspekte werden noch nicht genügend berücksichtigt und die angehenden Zahnärzte folglich nur unzureichend für dieses Thema sensibilisiert. (9)</a:t>
            </a:r>
          </a:p>
          <a:p>
            <a:pPr algn="just" eaLnBrk="1">
              <a:lnSpc>
                <a:spcPct val="150000"/>
              </a:lnSpc>
              <a:spcBef>
                <a:spcPts val="200"/>
              </a:spcBef>
              <a:buFont typeface="Arial" pitchFamily="34" charset="0"/>
              <a:buChar char="•"/>
            </a:pPr>
            <a:endParaRPr lang="de-DE" altLang="de-DE" sz="1400">
              <a:latin typeface="Arial" pitchFamily="34" charset="0"/>
              <a:ea typeface="Helvetica" charset="0"/>
              <a:cs typeface="Helvetica" charset="0"/>
              <a:sym typeface="Helvetica" charset="0"/>
            </a:endParaRPr>
          </a:p>
          <a:p>
            <a:pPr algn="just" eaLnBrk="1">
              <a:lnSpc>
                <a:spcPct val="150000"/>
              </a:lnSpc>
              <a:spcBef>
                <a:spcPts val="200"/>
              </a:spcBef>
              <a:buFont typeface="Arial" pitchFamily="34" charset="0"/>
              <a:buChar char="•"/>
            </a:pPr>
            <a:r>
              <a:rPr lang="de-DE" altLang="de-DE" sz="1400">
                <a:latin typeface="Arial" pitchFamily="34" charset="0"/>
                <a:ea typeface="Helvetica" charset="0"/>
                <a:cs typeface="Helvetica" charset="0"/>
                <a:sym typeface="Helvetica" charset="0"/>
              </a:rPr>
              <a:t> Alles in allem muss Gender nicht nur in der Allgemeinmedizin sondern auch in der Zahnmedizin stärker in den Alltag gerückt werden, ganz im Sinne von Univ.-Prof. Dr Wolfgang Schütz, Rektor der Medizinischen Universität Wien: „ Gender Medizin muss „gelebt“ werden“ ( Rieder/Lohff, 2004) (9)</a:t>
            </a:r>
            <a:endParaRPr lang="de-DE" altLang="de-DE" sz="1500">
              <a:latin typeface="Helvetica" charset="0"/>
              <a:ea typeface="Helvetica" charset="0"/>
              <a:cs typeface="Helvetica" charset="0"/>
              <a:sym typeface="Helvetica" charset="0"/>
            </a:endParaRPr>
          </a:p>
          <a:p>
            <a:pPr algn="just" eaLnBrk="1">
              <a:lnSpc>
                <a:spcPct val="150000"/>
              </a:lnSpc>
              <a:spcBef>
                <a:spcPts val="200"/>
              </a:spcBef>
              <a:buFontTx/>
              <a:buChar char="-"/>
            </a:pPr>
            <a:endParaRPr lang="de-DE" altLang="de-DE" sz="1500">
              <a:latin typeface="Helvetica" charset="0"/>
              <a:ea typeface="Helvetica" charset="0"/>
              <a:cs typeface="Helvetica" charset="0"/>
              <a:sym typeface="Helvetica"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13315" name="Rectangle 2"/>
          <p:cNvSpPr>
            <a:spLocks/>
          </p:cNvSpPr>
          <p:nvPr/>
        </p:nvSpPr>
        <p:spPr bwMode="auto">
          <a:xfrm>
            <a:off x="166688" y="274638"/>
            <a:ext cx="3881437" cy="461962"/>
          </a:xfrm>
          <a:prstGeom prst="rect">
            <a:avLst/>
          </a:prstGeom>
          <a:noFill/>
          <a:ln w="12700">
            <a:noFill/>
            <a:miter lim="400000"/>
            <a:headEnd/>
            <a:tailEnd/>
          </a:ln>
        </p:spPr>
        <p:txBody>
          <a:bodyPr lIns="45720" rIns="45720">
            <a:spAutoFit/>
          </a:bodyPr>
          <a:lstStyle/>
          <a:p>
            <a:pPr eaLnBrk="1">
              <a:defRPr/>
            </a:pPr>
            <a:r>
              <a:rPr lang="de-DE" sz="2400" b="1" u="sng" dirty="0">
                <a:solidFill>
                  <a:schemeClr val="accent1"/>
                </a:solidFill>
                <a:latin typeface="+mn-lt"/>
              </a:rPr>
              <a:t>Literatur						</a:t>
            </a:r>
          </a:p>
        </p:txBody>
      </p:sp>
      <p:sp>
        <p:nvSpPr>
          <p:cNvPr id="13316" name="Rectangle 3"/>
          <p:cNvSpPr>
            <a:spLocks/>
          </p:cNvSpPr>
          <p:nvPr/>
        </p:nvSpPr>
        <p:spPr bwMode="auto">
          <a:xfrm>
            <a:off x="130175" y="1000125"/>
            <a:ext cx="8870950" cy="4075113"/>
          </a:xfrm>
          <a:prstGeom prst="rect">
            <a:avLst/>
          </a:prstGeom>
          <a:noFill/>
          <a:ln w="12700">
            <a:noFill/>
            <a:miter lim="400000"/>
            <a:headEnd/>
            <a:tailEnd/>
          </a:ln>
        </p:spPr>
        <p:txBody>
          <a:bodyPr lIns="45720" rIns="45720">
            <a:spAutoFit/>
          </a:bodyPr>
          <a:lstStyle/>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Sonja Sälzer, Dorothee </a:t>
            </a:r>
            <a:r>
              <a:rPr lang="de-DE" sz="1100" dirty="0" err="1">
                <a:latin typeface="+mn-lt"/>
                <a:ea typeface="Helvetica" charset="0"/>
                <a:cs typeface="Helvetica" charset="0"/>
                <a:sym typeface="Helvetica" charset="0"/>
              </a:rPr>
              <a:t>Neuhoff</a:t>
            </a:r>
            <a:r>
              <a:rPr lang="de-DE" sz="1100" dirty="0">
                <a:latin typeface="+mn-lt"/>
                <a:ea typeface="Helvetica" charset="0"/>
                <a:cs typeface="Helvetica" charset="0"/>
                <a:sym typeface="Helvetica" charset="0"/>
              </a:rPr>
              <a:t>, Gregor </a:t>
            </a:r>
            <a:r>
              <a:rPr lang="de-DE" sz="1100" dirty="0" err="1">
                <a:latin typeface="+mn-lt"/>
                <a:ea typeface="Helvetica" charset="0"/>
                <a:cs typeface="Helvetica" charset="0"/>
                <a:sym typeface="Helvetica" charset="0"/>
              </a:rPr>
              <a:t>Pertsilka</a:t>
            </a:r>
            <a:r>
              <a:rPr lang="de-DE" sz="1100" dirty="0">
                <a:latin typeface="+mn-lt"/>
                <a:ea typeface="Helvetica" charset="0"/>
                <a:cs typeface="Helvetica" charset="0"/>
                <a:sym typeface="Helvetica" charset="0"/>
              </a:rPr>
              <a:t>, Benjamin Ehmke, Arbeitshandbuch </a:t>
            </a:r>
            <a:r>
              <a:rPr lang="de-DE" sz="1100" dirty="0" err="1">
                <a:latin typeface="+mn-lt"/>
                <a:ea typeface="Helvetica" charset="0"/>
                <a:cs typeface="Helvetica" charset="0"/>
                <a:sym typeface="Helvetica" charset="0"/>
              </a:rPr>
              <a:t>Parodontologie</a:t>
            </a:r>
            <a:r>
              <a:rPr lang="de-DE" sz="1100" dirty="0">
                <a:latin typeface="+mn-lt"/>
                <a:ea typeface="Helvetica" charset="0"/>
                <a:cs typeface="Helvetica" charset="0"/>
                <a:sym typeface="Helvetica" charset="0"/>
              </a:rPr>
              <a:t> Band 1: Konservative Therapie</a:t>
            </a:r>
          </a:p>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Checklisten der Zahnmedizin, </a:t>
            </a:r>
            <a:r>
              <a:rPr lang="de-DE" sz="1100" dirty="0" err="1">
                <a:latin typeface="+mn-lt"/>
                <a:ea typeface="Helvetica" charset="0"/>
                <a:cs typeface="Helvetica" charset="0"/>
                <a:sym typeface="Helvetica" charset="0"/>
              </a:rPr>
              <a:t>Parodontologie</a:t>
            </a:r>
            <a:r>
              <a:rPr lang="de-DE" sz="1100" dirty="0">
                <a:latin typeface="+mn-lt"/>
                <a:ea typeface="Helvetica" charset="0"/>
                <a:cs typeface="Helvetica" charset="0"/>
                <a:sym typeface="Helvetica" charset="0"/>
              </a:rPr>
              <a:t>, Hans-Peter Müller, 3,. aktualisierte Auflage, Georg Thieme Verlag, Stuttgart New York</a:t>
            </a:r>
          </a:p>
          <a:p>
            <a:pPr marL="200025" indent="-200025" algn="just" eaLnBrk="1">
              <a:lnSpc>
                <a:spcPct val="150000"/>
              </a:lnSpc>
              <a:spcBef>
                <a:spcPts val="200"/>
              </a:spcBef>
              <a:buSzPct val="100000"/>
              <a:buFontTx/>
              <a:buAutoNum type="arabicParenBoth"/>
              <a:defRPr/>
            </a:pPr>
            <a:r>
              <a:rPr lang="de-DE" sz="1100" dirty="0" err="1">
                <a:latin typeface="+mn-lt"/>
                <a:ea typeface="Helvetica" charset="0"/>
                <a:cs typeface="Helvetica" charset="0"/>
                <a:sym typeface="Helvetica" charset="0"/>
              </a:rPr>
              <a:t>Wasterlain</a:t>
            </a:r>
            <a:r>
              <a:rPr lang="de-DE" sz="1100" dirty="0">
                <a:latin typeface="+mn-lt"/>
                <a:ea typeface="Helvetica" charset="0"/>
                <a:cs typeface="Helvetica" charset="0"/>
                <a:sym typeface="Helvetica" charset="0"/>
              </a:rPr>
              <a:t> S, </a:t>
            </a:r>
            <a:r>
              <a:rPr lang="de-DE" sz="1100" dirty="0" err="1">
                <a:latin typeface="+mn-lt"/>
                <a:ea typeface="Helvetica" charset="0"/>
                <a:cs typeface="Helvetica" charset="0"/>
                <a:sym typeface="Helvetica" charset="0"/>
              </a:rPr>
              <a:t>Cunha</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E,Hillson</a:t>
            </a:r>
            <a:r>
              <a:rPr lang="de-DE" sz="1100" dirty="0">
                <a:latin typeface="+mn-lt"/>
                <a:ea typeface="Helvetica" charset="0"/>
                <a:cs typeface="Helvetica" charset="0"/>
                <a:sym typeface="Helvetica" charset="0"/>
              </a:rPr>
              <a:t> S (2011) </a:t>
            </a:r>
            <a:r>
              <a:rPr lang="de-DE" sz="1100" dirty="0" err="1">
                <a:latin typeface="+mn-lt"/>
                <a:ea typeface="Helvetica" charset="0"/>
                <a:cs typeface="Helvetica" charset="0"/>
                <a:sym typeface="Helvetica" charset="0"/>
              </a:rPr>
              <a:t>Periodontal</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disease</a:t>
            </a:r>
            <a:r>
              <a:rPr lang="de-DE" sz="1100" dirty="0">
                <a:latin typeface="+mn-lt"/>
                <a:ea typeface="Helvetica" charset="0"/>
                <a:cs typeface="Helvetica" charset="0"/>
                <a:sym typeface="Helvetica" charset="0"/>
              </a:rPr>
              <a:t> in a </a:t>
            </a:r>
            <a:r>
              <a:rPr lang="de-DE" sz="1100" dirty="0" err="1">
                <a:latin typeface="+mn-lt"/>
                <a:ea typeface="Helvetica" charset="0"/>
                <a:cs typeface="Helvetica" charset="0"/>
                <a:sym typeface="Helvetica" charset="0"/>
              </a:rPr>
              <a:t>Portuguese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identified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skeletal</a:t>
            </a:r>
            <a:r>
              <a:rPr lang="de-DE" sz="1100" dirty="0">
                <a:latin typeface="+mn-lt"/>
                <a:ea typeface="Helvetica" charset="0"/>
                <a:cs typeface="Helvetica" charset="0"/>
                <a:sym typeface="Helvetica" charset="0"/>
              </a:rPr>
              <a:t> sample </a:t>
            </a:r>
            <a:r>
              <a:rPr lang="de-DE" sz="1100" dirty="0" err="1">
                <a:latin typeface="+mn-lt"/>
                <a:ea typeface="Helvetica" charset="0"/>
                <a:cs typeface="Helvetica" charset="0"/>
                <a:sym typeface="Helvetica" charset="0"/>
              </a:rPr>
              <a:t>from</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the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late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nineteenth</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early</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twenthieth</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centuries</a:t>
            </a:r>
            <a:r>
              <a:rPr lang="de-DE" sz="1100" dirty="0">
                <a:latin typeface="+mn-lt"/>
                <a:ea typeface="Helvetica" charset="0"/>
                <a:cs typeface="Helvetica" charset="0"/>
                <a:sym typeface="Helvetica" charset="0"/>
              </a:rPr>
              <a:t>. Am J </a:t>
            </a:r>
            <a:r>
              <a:rPr lang="de-DE" sz="1100" dirty="0" err="1">
                <a:latin typeface="+mn-lt"/>
                <a:ea typeface="Helvetica" charset="0"/>
                <a:cs typeface="Helvetica" charset="0"/>
                <a:sym typeface="Helvetica" charset="0"/>
              </a:rPr>
              <a:t>Phys</a:t>
            </a:r>
            <a:r>
              <a:rPr lang="de-DE" sz="1100" dirty="0">
                <a:latin typeface="+mn-lt"/>
                <a:ea typeface="Helvetica" charset="0"/>
                <a:cs typeface="Helvetica" charset="0"/>
                <a:sym typeface="Helvetica" charset="0"/>
              </a:rPr>
              <a:t> Anthropoid 145:30-42</a:t>
            </a:r>
          </a:p>
          <a:p>
            <a:pPr marL="200025" indent="-200025" algn="just" eaLnBrk="1">
              <a:lnSpc>
                <a:spcPct val="150000"/>
              </a:lnSpc>
              <a:spcBef>
                <a:spcPts val="200"/>
              </a:spcBef>
              <a:buSzPct val="100000"/>
              <a:buFontTx/>
              <a:buAutoNum type="arabicParenBoth"/>
              <a:defRPr/>
            </a:pPr>
            <a:r>
              <a:rPr lang="de-DE" sz="1100" dirty="0" err="1">
                <a:latin typeface="+mn-lt"/>
                <a:ea typeface="Helvetica" charset="0"/>
                <a:cs typeface="Helvetica" charset="0"/>
                <a:sym typeface="Helvetica" charset="0"/>
              </a:rPr>
              <a:t>Holtfreter</a:t>
            </a:r>
            <a:r>
              <a:rPr lang="de-DE" sz="1100" dirty="0">
                <a:latin typeface="+mn-lt"/>
                <a:ea typeface="Helvetica" charset="0"/>
                <a:cs typeface="Helvetica" charset="0"/>
                <a:sym typeface="Helvetica" charset="0"/>
              </a:rPr>
              <a:t> B, Kocher T, Hoffmann T, </a:t>
            </a:r>
            <a:r>
              <a:rPr lang="de-DE" sz="1100" dirty="0" err="1">
                <a:latin typeface="+mn-lt"/>
                <a:ea typeface="Helvetica" charset="0"/>
                <a:cs typeface="Helvetica" charset="0"/>
                <a:sym typeface="Helvetica" charset="0"/>
              </a:rPr>
              <a:t>Desvarieux</a:t>
            </a:r>
            <a:r>
              <a:rPr lang="de-DE" sz="1100" dirty="0">
                <a:latin typeface="+mn-lt"/>
                <a:ea typeface="Helvetica" charset="0"/>
                <a:cs typeface="Helvetica" charset="0"/>
                <a:sym typeface="Helvetica" charset="0"/>
              </a:rPr>
              <a:t> M, </a:t>
            </a:r>
            <a:r>
              <a:rPr lang="de-DE" sz="1100" dirty="0" err="1">
                <a:latin typeface="+mn-lt"/>
                <a:ea typeface="Helvetica" charset="0"/>
                <a:cs typeface="Helvetica" charset="0"/>
                <a:sym typeface="Helvetica" charset="0"/>
              </a:rPr>
              <a:t>Micheelis</a:t>
            </a:r>
            <a:r>
              <a:rPr lang="de-DE" sz="1100" dirty="0">
                <a:latin typeface="+mn-lt"/>
                <a:ea typeface="Helvetica" charset="0"/>
                <a:cs typeface="Helvetica" charset="0"/>
                <a:sym typeface="Helvetica" charset="0"/>
              </a:rPr>
              <a:t> W (2010) </a:t>
            </a:r>
            <a:r>
              <a:rPr lang="de-DE" sz="1100" dirty="0" err="1">
                <a:latin typeface="+mn-lt"/>
                <a:ea typeface="Helvetica" charset="0"/>
                <a:cs typeface="Helvetica" charset="0"/>
                <a:sym typeface="Helvetica" charset="0"/>
              </a:rPr>
              <a:t>Prevalence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periodntal</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disease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tratment</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demand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based</a:t>
            </a:r>
            <a:r>
              <a:rPr lang="de-DE" sz="1100" dirty="0">
                <a:latin typeface="+mn-lt"/>
                <a:ea typeface="Helvetica" charset="0"/>
                <a:cs typeface="Helvetica" charset="0"/>
                <a:sym typeface="Helvetica" charset="0"/>
              </a:rPr>
              <a:t> on a German dental </a:t>
            </a:r>
            <a:r>
              <a:rPr lang="de-DE" sz="1100" dirty="0" err="1">
                <a:latin typeface="+mn-lt"/>
                <a:ea typeface="Helvetica" charset="0"/>
                <a:cs typeface="Helvetica" charset="0"/>
                <a:sym typeface="Helvetica" charset="0"/>
              </a:rPr>
              <a:t>survey</a:t>
            </a:r>
            <a:r>
              <a:rPr lang="de-DE" sz="1100" dirty="0">
                <a:latin typeface="+mn-lt"/>
                <a:ea typeface="Helvetica" charset="0"/>
                <a:cs typeface="Helvetica" charset="0"/>
                <a:sym typeface="Helvetica" charset="0"/>
              </a:rPr>
              <a:t> ( DMSIV). J </a:t>
            </a:r>
            <a:r>
              <a:rPr lang="de-DE" sz="1100" dirty="0" err="1">
                <a:latin typeface="+mn-lt"/>
                <a:ea typeface="Helvetica" charset="0"/>
                <a:cs typeface="Helvetica" charset="0"/>
                <a:sym typeface="Helvetica" charset="0"/>
              </a:rPr>
              <a:t>Clin</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Periodontal</a:t>
            </a:r>
            <a:r>
              <a:rPr lang="de-DE" sz="1100" dirty="0">
                <a:latin typeface="+mn-lt"/>
                <a:ea typeface="Helvetica" charset="0"/>
                <a:cs typeface="Helvetica" charset="0"/>
                <a:sym typeface="Helvetica" charset="0"/>
              </a:rPr>
              <a:t> 37:211-219</a:t>
            </a:r>
          </a:p>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C. </a:t>
            </a:r>
            <a:r>
              <a:rPr lang="de-DE" sz="1100" dirty="0" err="1">
                <a:latin typeface="+mn-lt"/>
                <a:ea typeface="Helvetica" charset="0"/>
                <a:cs typeface="Helvetica" charset="0"/>
                <a:sym typeface="Helvetica" charset="0"/>
              </a:rPr>
              <a:t>Gleisner</a:t>
            </a:r>
            <a:r>
              <a:rPr lang="de-DE" sz="1100" dirty="0">
                <a:latin typeface="+mn-lt"/>
                <a:ea typeface="Helvetica" charset="0"/>
                <a:cs typeface="Helvetica" charset="0"/>
                <a:sym typeface="Helvetica" charset="0"/>
              </a:rPr>
              <a:t> Poliklinik für Zahnerhaltungskunde, Universitätsmedizin Mainz, Mainz Praxis </a:t>
            </a:r>
            <a:r>
              <a:rPr lang="de-DE" sz="1100" dirty="0" err="1">
                <a:latin typeface="+mn-lt"/>
                <a:ea typeface="Helvetica" charset="0"/>
                <a:cs typeface="Helvetica" charset="0"/>
                <a:sym typeface="Helvetica" charset="0"/>
              </a:rPr>
              <a:t>Gleisner</a:t>
            </a:r>
            <a:r>
              <a:rPr lang="de-DE" sz="1100" dirty="0">
                <a:latin typeface="+mn-lt"/>
                <a:ea typeface="Helvetica" charset="0"/>
                <a:cs typeface="Helvetica" charset="0"/>
                <a:sym typeface="Helvetica" charset="0"/>
              </a:rPr>
              <a:t> und Kollegen, </a:t>
            </a:r>
            <a:r>
              <a:rPr lang="de-DE" sz="1100" dirty="0" err="1">
                <a:latin typeface="+mn-lt"/>
                <a:ea typeface="Helvetica" charset="0"/>
                <a:cs typeface="Helvetica" charset="0"/>
                <a:sym typeface="Helvetica" charset="0"/>
              </a:rPr>
              <a:t>Reichelsheim</a:t>
            </a:r>
            <a:r>
              <a:rPr lang="de-DE" sz="1100" dirty="0">
                <a:latin typeface="+mn-lt"/>
                <a:ea typeface="Helvetica" charset="0"/>
                <a:cs typeface="Helvetica" charset="0"/>
                <a:sym typeface="Helvetica" charset="0"/>
              </a:rPr>
              <a:t>, 09.08.2014 </a:t>
            </a:r>
          </a:p>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Müller HP (2012) Checklisten der Zahnmedizin. </a:t>
            </a:r>
            <a:r>
              <a:rPr lang="de-DE" sz="1100" dirty="0" err="1">
                <a:latin typeface="+mn-lt"/>
                <a:ea typeface="Helvetica" charset="0"/>
                <a:cs typeface="Helvetica" charset="0"/>
                <a:sym typeface="Helvetica" charset="0"/>
              </a:rPr>
              <a:t>Parodontologie</a:t>
            </a:r>
            <a:r>
              <a:rPr lang="de-DE" sz="1100" dirty="0">
                <a:latin typeface="+mn-lt"/>
                <a:ea typeface="Helvetica" charset="0"/>
                <a:cs typeface="Helvetica" charset="0"/>
                <a:sym typeface="Helvetica" charset="0"/>
              </a:rPr>
              <a:t>. Thieme, Stuttgart, S133</a:t>
            </a:r>
          </a:p>
          <a:p>
            <a:pPr marL="200025" indent="-200025" algn="just" eaLnBrk="1">
              <a:lnSpc>
                <a:spcPct val="150000"/>
              </a:lnSpc>
              <a:spcBef>
                <a:spcPts val="200"/>
              </a:spcBef>
              <a:buSzPct val="100000"/>
              <a:buFontTx/>
              <a:buAutoNum type="arabicParenBoth"/>
              <a:defRPr/>
            </a:pPr>
            <a:r>
              <a:rPr lang="de-DE" sz="1100" dirty="0" err="1">
                <a:latin typeface="+mn-lt"/>
                <a:ea typeface="Helvetica" charset="0"/>
                <a:cs typeface="Helvetica" charset="0"/>
                <a:sym typeface="Helvetica" charset="0"/>
              </a:rPr>
              <a:t>Current</a:t>
            </a:r>
            <a:r>
              <a:rPr lang="de-DE" sz="1100" dirty="0">
                <a:latin typeface="+mn-lt"/>
                <a:ea typeface="Helvetica" charset="0"/>
                <a:cs typeface="Helvetica" charset="0"/>
                <a:sym typeface="Helvetica" charset="0"/>
              </a:rPr>
              <a:t> View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Risk</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Factors</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for</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Periodontal</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Diseases</a:t>
            </a:r>
            <a:r>
              <a:rPr lang="de-DE" sz="1100" dirty="0">
                <a:latin typeface="+mn-lt"/>
                <a:ea typeface="Helvetica" charset="0"/>
                <a:cs typeface="Helvetica" charset="0"/>
                <a:sym typeface="Helvetica" charset="0"/>
              </a:rPr>
              <a:t>*, Robert </a:t>
            </a:r>
            <a:r>
              <a:rPr lang="de-DE" sz="1100" dirty="0" err="1">
                <a:latin typeface="+mn-lt"/>
                <a:ea typeface="Helvetica" charset="0"/>
                <a:cs typeface="Helvetica" charset="0"/>
                <a:sym typeface="Helvetica" charset="0"/>
              </a:rPr>
              <a:t>J.Genco</a:t>
            </a:r>
            <a:r>
              <a:rPr lang="de-DE" sz="1100" dirty="0">
                <a:latin typeface="+mn-lt"/>
                <a:ea typeface="Helvetica" charset="0"/>
                <a:cs typeface="Helvetica" charset="0"/>
                <a:sym typeface="Helvetica" charset="0"/>
              </a:rPr>
              <a:t> ,*Departments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Oral </a:t>
            </a:r>
            <a:r>
              <a:rPr lang="de-DE" sz="1100" dirty="0" err="1">
                <a:latin typeface="+mn-lt"/>
                <a:ea typeface="Helvetica" charset="0"/>
                <a:cs typeface="Helvetica" charset="0"/>
                <a:sym typeface="Helvetica" charset="0"/>
              </a:rPr>
              <a:t>Biology</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Periodontology</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Microbiology</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Periodontal</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Disease</a:t>
            </a:r>
            <a:r>
              <a:rPr lang="de-DE" sz="1100" dirty="0">
                <a:latin typeface="+mn-lt"/>
                <a:ea typeface="Helvetica" charset="0"/>
                <a:cs typeface="Helvetica" charset="0"/>
                <a:sym typeface="Helvetica" charset="0"/>
              </a:rPr>
              <a:t> Research Center, School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Dental </a:t>
            </a:r>
            <a:r>
              <a:rPr lang="de-DE" sz="1100" dirty="0" err="1">
                <a:latin typeface="+mn-lt"/>
                <a:ea typeface="Helvetica" charset="0"/>
                <a:cs typeface="Helvetica" charset="0"/>
                <a:sym typeface="Helvetica" charset="0"/>
              </a:rPr>
              <a:t>Medicine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School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Medicine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Biomedicai</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Sciences</a:t>
            </a:r>
            <a:r>
              <a:rPr lang="de-DE" sz="1100" dirty="0">
                <a:latin typeface="+mn-lt"/>
                <a:ea typeface="Helvetica" charset="0"/>
                <a:cs typeface="Helvetica" charset="0"/>
                <a:sym typeface="Helvetica" charset="0"/>
              </a:rPr>
              <a:t>, State University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New York, Buffalo, NY., 1996</a:t>
            </a:r>
          </a:p>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Michiko </a:t>
            </a:r>
            <a:r>
              <a:rPr lang="de-DE" sz="1100" dirty="0" err="1">
                <a:latin typeface="+mn-lt"/>
                <a:ea typeface="Helvetica" charset="0"/>
                <a:cs typeface="Helvetica" charset="0"/>
                <a:sym typeface="Helvetica" charset="0"/>
              </a:rPr>
              <a:t>Furuta</a:t>
            </a:r>
            <a:r>
              <a:rPr lang="de-DE" sz="1100" dirty="0">
                <a:latin typeface="+mn-lt"/>
                <a:ea typeface="Helvetica" charset="0"/>
                <a:cs typeface="Helvetica" charset="0"/>
                <a:sym typeface="Helvetica" charset="0"/>
              </a:rPr>
              <a:t>, Daisuke </a:t>
            </a:r>
            <a:r>
              <a:rPr lang="de-DE" sz="1100" dirty="0" err="1">
                <a:latin typeface="+mn-lt"/>
                <a:ea typeface="Helvetica" charset="0"/>
                <a:cs typeface="Helvetica" charset="0"/>
                <a:sym typeface="Helvetica" charset="0"/>
              </a:rPr>
              <a:t>Ekuni</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Koichiro</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Irie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Tetsuji</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Azuma</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Takaaki</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Tomotuji</a:t>
            </a:r>
            <a:r>
              <a:rPr lang="de-DE" sz="1100" dirty="0">
                <a:latin typeface="+mn-lt"/>
                <a:ea typeface="Helvetica" charset="0"/>
                <a:cs typeface="Helvetica" charset="0"/>
                <a:sym typeface="Helvetica" charset="0"/>
              </a:rPr>
              <a:t>, Toshio </a:t>
            </a:r>
            <a:r>
              <a:rPr lang="de-DE" sz="1100" dirty="0" err="1">
                <a:latin typeface="+mn-lt"/>
                <a:ea typeface="Helvetica" charset="0"/>
                <a:cs typeface="Helvetica" charset="0"/>
                <a:sym typeface="Helvetica" charset="0"/>
              </a:rPr>
              <a:t>Ogura</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and</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Manabu</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Morita</a:t>
            </a:r>
            <a:r>
              <a:rPr lang="de-DE" sz="1100" dirty="0">
                <a:latin typeface="+mn-lt"/>
                <a:ea typeface="Helvetica" charset="0"/>
                <a:cs typeface="Helvetica" charset="0"/>
                <a:sym typeface="Helvetica" charset="0"/>
              </a:rPr>
              <a:t>: „Sex </a:t>
            </a:r>
            <a:r>
              <a:rPr lang="de-DE" sz="1100" dirty="0" err="1">
                <a:latin typeface="+mn-lt"/>
                <a:ea typeface="Helvetica" charset="0"/>
                <a:cs typeface="Helvetica" charset="0"/>
                <a:sym typeface="Helvetica" charset="0"/>
              </a:rPr>
              <a:t>differences</a:t>
            </a:r>
            <a:r>
              <a:rPr lang="de-DE" sz="1100" dirty="0">
                <a:latin typeface="+mn-lt"/>
                <a:ea typeface="Helvetica" charset="0"/>
                <a:cs typeface="Helvetica" charset="0"/>
                <a:sym typeface="Helvetica" charset="0"/>
              </a:rPr>
              <a:t> in </a:t>
            </a:r>
            <a:r>
              <a:rPr lang="de-DE" sz="1100" dirty="0" err="1">
                <a:latin typeface="+mn-lt"/>
                <a:ea typeface="Helvetica" charset="0"/>
                <a:cs typeface="Helvetica" charset="0"/>
                <a:sym typeface="Helvetica" charset="0"/>
              </a:rPr>
              <a:t>gingivitis</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relate</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to</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interaction</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of</a:t>
            </a:r>
            <a:r>
              <a:rPr lang="de-DE" sz="1100" dirty="0">
                <a:latin typeface="+mn-lt"/>
                <a:ea typeface="Helvetica" charset="0"/>
                <a:cs typeface="Helvetica" charset="0"/>
                <a:sym typeface="Helvetica" charset="0"/>
              </a:rPr>
              <a:t> oral </a:t>
            </a:r>
            <a:r>
              <a:rPr lang="de-DE" sz="1100" dirty="0" err="1">
                <a:latin typeface="+mn-lt"/>
                <a:ea typeface="Helvetica" charset="0"/>
                <a:cs typeface="Helvetica" charset="0"/>
                <a:sym typeface="Helvetica" charset="0"/>
              </a:rPr>
              <a:t>health</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behaviors</a:t>
            </a:r>
            <a:r>
              <a:rPr lang="de-DE" sz="1100" dirty="0">
                <a:latin typeface="+mn-lt"/>
                <a:ea typeface="Helvetica" charset="0"/>
                <a:cs typeface="Helvetica" charset="0"/>
                <a:sym typeface="Helvetica" charset="0"/>
              </a:rPr>
              <a:t> in </a:t>
            </a:r>
            <a:r>
              <a:rPr lang="de-DE" sz="1100" dirty="0" err="1">
                <a:latin typeface="+mn-lt"/>
                <a:ea typeface="Helvetica" charset="0"/>
                <a:cs typeface="Helvetica" charset="0"/>
                <a:sym typeface="Helvetica" charset="0"/>
              </a:rPr>
              <a:t>young</a:t>
            </a:r>
            <a:r>
              <a:rPr lang="de-DE" sz="1100" dirty="0">
                <a:latin typeface="+mn-lt"/>
                <a:ea typeface="Helvetica" charset="0"/>
                <a:cs typeface="Helvetica" charset="0"/>
                <a:sym typeface="Helvetica" charset="0"/>
              </a:rPr>
              <a:t> </a:t>
            </a:r>
            <a:r>
              <a:rPr lang="de-DE" sz="1100" dirty="0" err="1">
                <a:latin typeface="+mn-lt"/>
                <a:ea typeface="Helvetica" charset="0"/>
                <a:cs typeface="Helvetica" charset="0"/>
                <a:sym typeface="Helvetica" charset="0"/>
              </a:rPr>
              <a:t>people</a:t>
            </a:r>
            <a:r>
              <a:rPr lang="de-DE" sz="1100" dirty="0">
                <a:latin typeface="+mn-lt"/>
                <a:ea typeface="Helvetica" charset="0"/>
                <a:cs typeface="Helvetica" charset="0"/>
                <a:sym typeface="Helvetica" charset="0"/>
              </a:rPr>
              <a:t>“. J. </a:t>
            </a:r>
            <a:r>
              <a:rPr lang="de-DE" sz="1100" dirty="0" err="1">
                <a:latin typeface="+mn-lt"/>
                <a:ea typeface="Helvetica" charset="0"/>
                <a:cs typeface="Helvetica" charset="0"/>
                <a:sym typeface="Helvetica" charset="0"/>
              </a:rPr>
              <a:t>Periodontol</a:t>
            </a:r>
            <a:r>
              <a:rPr lang="de-DE" sz="1100" dirty="0">
                <a:latin typeface="+mn-lt"/>
                <a:ea typeface="Helvetica" charset="0"/>
                <a:cs typeface="Helvetica" charset="0"/>
                <a:sym typeface="Helvetica" charset="0"/>
              </a:rPr>
              <a:t>, April 2011</a:t>
            </a:r>
          </a:p>
          <a:p>
            <a:pPr marL="200025" indent="-200025" algn="just" eaLnBrk="1">
              <a:lnSpc>
                <a:spcPct val="150000"/>
              </a:lnSpc>
              <a:spcBef>
                <a:spcPts val="200"/>
              </a:spcBef>
              <a:buSzPct val="100000"/>
              <a:buFontTx/>
              <a:buAutoNum type="arabicParenBoth"/>
              <a:defRPr/>
            </a:pPr>
            <a:r>
              <a:rPr lang="de-DE" sz="1100" dirty="0">
                <a:latin typeface="+mn-lt"/>
                <a:ea typeface="Helvetica" charset="0"/>
                <a:cs typeface="Helvetica" charset="0"/>
                <a:sym typeface="Helvetica" charset="0"/>
              </a:rPr>
              <a:t>Gender </a:t>
            </a:r>
            <a:r>
              <a:rPr lang="de-DE" sz="1100" dirty="0" err="1">
                <a:latin typeface="+mn-lt"/>
                <a:ea typeface="Helvetica" charset="0"/>
                <a:cs typeface="Helvetica" charset="0"/>
                <a:sym typeface="Helvetica" charset="0"/>
              </a:rPr>
              <a:t>Dentistry</a:t>
            </a:r>
            <a:r>
              <a:rPr lang="de-DE" sz="1100" dirty="0">
                <a:latin typeface="+mn-lt"/>
                <a:ea typeface="Helvetica" charset="0"/>
                <a:cs typeface="Helvetica" charset="0"/>
                <a:sym typeface="Helvetica" charset="0"/>
              </a:rPr>
              <a:t> Systematische Auswertung der Literatur von Zahnmedizinischen Krankheitsbildern, Jana Maria Schwarz, Bad Saulgau 2014</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p:cNvSpPr>
          <p:nvPr/>
        </p:nvSpPr>
        <p:spPr bwMode="auto">
          <a:xfrm>
            <a:off x="2428860" y="1285860"/>
            <a:ext cx="4643437" cy="1077218"/>
          </a:xfrm>
          <a:prstGeom prst="rect">
            <a:avLst/>
          </a:prstGeom>
          <a:noFill/>
          <a:ln w="12700">
            <a:noFill/>
            <a:miter lim="400000"/>
            <a:headEnd/>
            <a:tailEnd/>
          </a:ln>
        </p:spPr>
        <p:txBody>
          <a:bodyPr lIns="45720" rIns="45720" anchor="ctr">
            <a:spAutoFit/>
          </a:bodyPr>
          <a:lstStyle/>
          <a:p>
            <a:pPr algn="ctr" eaLnBrk="1"/>
            <a:r>
              <a:rPr lang="de-DE" altLang="de-DE" sz="2400" b="1" dirty="0" smtClean="0">
                <a:solidFill>
                  <a:srgbClr val="4D4D4D"/>
                </a:solidFill>
                <a:latin typeface="Arial" pitchFamily="34" charset="0"/>
                <a:cs typeface="Arial" pitchFamily="34" charset="0"/>
                <a:sym typeface="Arial" pitchFamily="34" charset="0"/>
              </a:rPr>
              <a:t/>
            </a:r>
            <a:br>
              <a:rPr lang="de-DE" altLang="de-DE" sz="2400" b="1" dirty="0" smtClean="0">
                <a:solidFill>
                  <a:srgbClr val="4D4D4D"/>
                </a:solidFill>
                <a:latin typeface="Arial" pitchFamily="34" charset="0"/>
                <a:cs typeface="Arial" pitchFamily="34" charset="0"/>
                <a:sym typeface="Arial" pitchFamily="34" charset="0"/>
              </a:rPr>
            </a:br>
            <a:r>
              <a:rPr lang="de-DE" altLang="de-DE" sz="4000" b="1" dirty="0" smtClean="0">
                <a:solidFill>
                  <a:schemeClr val="tx2"/>
                </a:solidFill>
                <a:latin typeface="Arial" pitchFamily="34" charset="0"/>
                <a:cs typeface="Arial" pitchFamily="34" charset="0"/>
                <a:sym typeface="Arial" pitchFamily="34" charset="0"/>
              </a:rPr>
              <a:t>Dank</a:t>
            </a:r>
            <a:endParaRPr lang="de-DE" altLang="de-DE" sz="2400" b="1" dirty="0">
              <a:solidFill>
                <a:schemeClr val="tx2"/>
              </a:solidFill>
              <a:latin typeface="Arial" pitchFamily="34" charset="0"/>
              <a:cs typeface="Arial" pitchFamily="34" charset="0"/>
              <a:sym typeface="Arial" pitchFamily="34" charset="0"/>
            </a:endParaRPr>
          </a:p>
        </p:txBody>
      </p:sp>
      <p:sp>
        <p:nvSpPr>
          <p:cNvPr id="13316" name="Rectangle 3"/>
          <p:cNvSpPr>
            <a:spLocks/>
          </p:cNvSpPr>
          <p:nvPr/>
        </p:nvSpPr>
        <p:spPr bwMode="auto">
          <a:xfrm>
            <a:off x="784254" y="2428868"/>
            <a:ext cx="7859712" cy="1149350"/>
          </a:xfrm>
          <a:prstGeom prst="rect">
            <a:avLst/>
          </a:prstGeom>
          <a:noFill/>
          <a:ln w="12700">
            <a:noFill/>
            <a:miter lim="400000"/>
            <a:headEnd/>
            <a:tailEnd/>
          </a:ln>
        </p:spPr>
        <p:txBody>
          <a:bodyPr wrap="none" lIns="45720" rIns="45720">
            <a:spAutoFit/>
          </a:bodyPr>
          <a:lstStyle/>
          <a:p>
            <a:pPr eaLnBrk="1">
              <a:spcBef>
                <a:spcPts val="800"/>
              </a:spcBef>
            </a:pPr>
            <a:r>
              <a:rPr lang="de-DE" altLang="de-DE" b="1" dirty="0">
                <a:latin typeface="Arial" pitchFamily="34" charset="0"/>
                <a:cs typeface="Arial" pitchFamily="34" charset="0"/>
                <a:sym typeface="Arial" pitchFamily="34" charset="0"/>
              </a:rPr>
              <a:t>Dieses Vorhaben wird aus Mitteln des Bundesministeriums für Bildung </a:t>
            </a:r>
            <a:br>
              <a:rPr lang="de-DE" altLang="de-DE" b="1" dirty="0">
                <a:latin typeface="Arial" pitchFamily="34" charset="0"/>
                <a:cs typeface="Arial" pitchFamily="34" charset="0"/>
                <a:sym typeface="Arial" pitchFamily="34" charset="0"/>
              </a:rPr>
            </a:br>
            <a:r>
              <a:rPr lang="de-DE" altLang="de-DE" b="1" dirty="0">
                <a:latin typeface="Arial" pitchFamily="34" charset="0"/>
                <a:cs typeface="Arial" pitchFamily="34" charset="0"/>
                <a:sym typeface="Arial" pitchFamily="34" charset="0"/>
              </a:rPr>
              <a:t>und Forschung unter dem Förderkennzeichen 01 FP 1506 gefördert.</a:t>
            </a:r>
          </a:p>
          <a:p>
            <a:pPr eaLnBrk="1"/>
            <a:r>
              <a:rPr lang="de-DE" altLang="de-DE" b="1" dirty="0">
                <a:latin typeface="Arial" pitchFamily="34" charset="0"/>
                <a:cs typeface="Arial" pitchFamily="34" charset="0"/>
                <a:sym typeface="Arial" pitchFamily="34" charset="0"/>
              </a:rPr>
              <a:t>Die Verantwortung für den Inhalt dieser Veröffentlichung liegt bei den</a:t>
            </a:r>
          </a:p>
          <a:p>
            <a:pPr eaLnBrk="1"/>
            <a:r>
              <a:rPr lang="de-DE" altLang="de-DE" b="1" dirty="0">
                <a:latin typeface="Arial" pitchFamily="34" charset="0"/>
                <a:cs typeface="Arial" pitchFamily="34" charset="0"/>
                <a:sym typeface="Arial" pitchFamily="34" charset="0"/>
              </a:rPr>
              <a:t>Autor/-innen.</a:t>
            </a:r>
          </a:p>
        </p:txBody>
      </p:sp>
      <p:pic>
        <p:nvPicPr>
          <p:cNvPr id="13317" name="Picture 4" descr="image5.png"/>
          <p:cNvPicPr>
            <a:picLocks noChangeAspect="1"/>
          </p:cNvPicPr>
          <p:nvPr/>
        </p:nvPicPr>
        <p:blipFill>
          <a:blip r:embed="rId2"/>
          <a:srcRect/>
          <a:stretch>
            <a:fillRect/>
          </a:stretch>
        </p:blipFill>
        <p:spPr bwMode="auto">
          <a:xfrm>
            <a:off x="5435600" y="0"/>
            <a:ext cx="3708400" cy="908050"/>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p:cNvSpPr>
          <p:nvPr/>
        </p:nvSpPr>
        <p:spPr bwMode="auto">
          <a:xfrm>
            <a:off x="285750" y="214313"/>
            <a:ext cx="6556375" cy="461962"/>
          </a:xfrm>
          <a:prstGeom prst="rect">
            <a:avLst/>
          </a:prstGeom>
          <a:noFill/>
          <a:ln w="12700">
            <a:noFill/>
            <a:miter lim="400000"/>
            <a:headEnd/>
            <a:tailEnd/>
          </a:ln>
        </p:spPr>
        <p:txBody>
          <a:bodyPr wrap="none" lIns="45720" rIns="45720">
            <a:spAutoFit/>
          </a:bodyPr>
          <a:lstStyle/>
          <a:p>
            <a:pPr defTabSz="914400" eaLnBrk="1"/>
            <a:r>
              <a:rPr lang="de-DE" altLang="de-DE" sz="2400" b="1">
                <a:solidFill>
                  <a:schemeClr val="accent1"/>
                </a:solidFill>
                <a:latin typeface="Arial" pitchFamily="34" charset="0"/>
                <a:cs typeface="Arial" pitchFamily="34" charset="0"/>
                <a:sym typeface="Arial" pitchFamily="34" charset="0"/>
              </a:rPr>
              <a:t>Krankheitsbild: Parodontitis			</a:t>
            </a:r>
          </a:p>
        </p:txBody>
      </p:sp>
      <p:sp>
        <p:nvSpPr>
          <p:cNvPr id="6147" name="Rectangle 2"/>
          <p:cNvSpPr>
            <a:spLocks noGrp="1" noChangeArrowheads="1"/>
          </p:cNvSpPr>
          <p:nvPr>
            <p:ph type="body" idx="1"/>
          </p:nvPr>
        </p:nvSpPr>
        <p:spPr>
          <a:xfrm>
            <a:off x="928688" y="1143000"/>
            <a:ext cx="6443662" cy="3786188"/>
          </a:xfrm>
        </p:spPr>
        <p:txBody>
          <a:bodyPr/>
          <a:lstStyle/>
          <a:p>
            <a:pPr eaLnBrk="1">
              <a:buFont typeface="Arial" pitchFamily="34" charset="0"/>
              <a:buNone/>
              <a:defRPr/>
            </a:pPr>
            <a:r>
              <a:rPr lang="de-DE" u="sng" dirty="0" smtClean="0">
                <a:solidFill>
                  <a:srgbClr val="7C9647"/>
                </a:solidFill>
                <a:ea typeface="+mn-ea"/>
              </a:rPr>
              <a:t>Gliederung										</a:t>
            </a:r>
          </a:p>
          <a:p>
            <a:pPr marL="457200" indent="-457200" eaLnBrk="1">
              <a:buFont typeface="Arial" pitchFamily="34" charset="0"/>
              <a:buAutoNum type="arabicPeriod"/>
              <a:defRPr/>
            </a:pPr>
            <a:r>
              <a:rPr lang="de-DE" sz="2400" dirty="0" smtClean="0">
                <a:solidFill>
                  <a:schemeClr val="accent1"/>
                </a:solidFill>
                <a:ea typeface="+mn-ea"/>
              </a:rPr>
              <a:t>Epidemiologie</a:t>
            </a:r>
          </a:p>
          <a:p>
            <a:pPr marL="457200" indent="-457200" eaLnBrk="1">
              <a:buFont typeface="Arial" pitchFamily="34" charset="0"/>
              <a:buAutoNum type="arabicPeriod"/>
              <a:defRPr/>
            </a:pPr>
            <a:r>
              <a:rPr lang="de-DE" sz="2400" dirty="0" smtClean="0">
                <a:solidFill>
                  <a:schemeClr val="accent1"/>
                </a:solidFill>
                <a:ea typeface="+mn-ea"/>
              </a:rPr>
              <a:t>Risikofaktoren</a:t>
            </a:r>
          </a:p>
          <a:p>
            <a:pPr marL="457200" indent="-457200" eaLnBrk="1">
              <a:buFont typeface="Arial" pitchFamily="34" charset="0"/>
              <a:buAutoNum type="arabicPeriod"/>
              <a:defRPr/>
            </a:pPr>
            <a:r>
              <a:rPr lang="de-DE" sz="2400" dirty="0" smtClean="0">
                <a:solidFill>
                  <a:schemeClr val="accent1"/>
                </a:solidFill>
                <a:ea typeface="+mn-ea"/>
              </a:rPr>
              <a:t>Prävention</a:t>
            </a:r>
          </a:p>
          <a:p>
            <a:pPr marL="457200" indent="-457200" eaLnBrk="1">
              <a:buFont typeface="Arial" pitchFamily="34" charset="0"/>
              <a:buAutoNum type="arabicPeriod"/>
              <a:defRPr/>
            </a:pPr>
            <a:r>
              <a:rPr lang="de-DE" sz="2400" dirty="0" smtClean="0">
                <a:solidFill>
                  <a:schemeClr val="accent1"/>
                </a:solidFill>
                <a:ea typeface="+mn-ea"/>
              </a:rPr>
              <a:t>Ausblick</a:t>
            </a:r>
          </a:p>
          <a:p>
            <a:pPr marL="457200" indent="-457200" eaLnBrk="1">
              <a:buFont typeface="Arial" pitchFamily="34" charset="0"/>
              <a:buAutoNum type="arabicPeriod"/>
              <a:defRPr/>
            </a:pPr>
            <a:r>
              <a:rPr lang="de-DE" sz="2400" dirty="0" smtClean="0">
                <a:solidFill>
                  <a:schemeClr val="accent1"/>
                </a:solidFill>
                <a:ea typeface="+mn-ea"/>
              </a:rPr>
              <a:t>Literatur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214313" y="214313"/>
            <a:ext cx="7143750" cy="571500"/>
          </a:xfrm>
        </p:spPr>
        <p:txBody>
          <a:bodyPr/>
          <a:lstStyle/>
          <a:p>
            <a:pPr algn="l"/>
            <a:r>
              <a:rPr lang="de-DE" altLang="de-DE" sz="2400" b="1" u="sng" smtClean="0">
                <a:solidFill>
                  <a:schemeClr val="accent1"/>
                </a:solidFill>
              </a:rPr>
              <a:t>Epidemiologie					</a:t>
            </a:r>
          </a:p>
        </p:txBody>
      </p:sp>
      <p:sp>
        <p:nvSpPr>
          <p:cNvPr id="6147" name="Inhaltsplatzhalter 2"/>
          <p:cNvSpPr>
            <a:spLocks noGrp="1"/>
          </p:cNvSpPr>
          <p:nvPr>
            <p:ph idx="1"/>
          </p:nvPr>
        </p:nvSpPr>
        <p:spPr>
          <a:xfrm>
            <a:off x="485775" y="1143000"/>
            <a:ext cx="8229600" cy="4000500"/>
          </a:xfrm>
          <a:ln w="28575">
            <a:solidFill>
              <a:srgbClr val="009900"/>
            </a:solidFill>
          </a:ln>
        </p:spPr>
        <p:txBody>
          <a:bodyPr lIns="180000" tIns="180000" rIns="180000" bIns="180000"/>
          <a:lstStyle/>
          <a:p>
            <a:pPr algn="just"/>
            <a:r>
              <a:rPr lang="de-DE" altLang="de-DE" sz="1800" smtClean="0"/>
              <a:t>Innerhalb der letzten Jahre hat sich die Parodontitis  zu einer der häufigsten Volkskrankheiten entwickelt, deren Prävalenz entsprechend der aktuellen deutschen Mundgesundheitsstudie (DMSIV) deutlich zunimmt. (1) </a:t>
            </a:r>
          </a:p>
          <a:p>
            <a:pPr algn="just"/>
            <a:endParaRPr lang="de-DE" altLang="de-DE" sz="1800" smtClean="0"/>
          </a:p>
          <a:p>
            <a:pPr algn="just"/>
            <a:r>
              <a:rPr lang="de-DE" altLang="de-DE" sz="1800" smtClean="0"/>
              <a:t>Anhand von Studien lässt sich erkennen, dass Männer häufiger an Parodontitis leiden als Frauen. (2) (3) (4) </a:t>
            </a:r>
          </a:p>
          <a:p>
            <a:pPr algn="just"/>
            <a:endParaRPr lang="de-DE" altLang="de-DE" sz="1800" smtClean="0"/>
          </a:p>
          <a:p>
            <a:pPr algn="just"/>
            <a:r>
              <a:rPr lang="de-DE" altLang="de-DE" sz="1800" smtClean="0"/>
              <a:t>Die Parodontitis wird in eine chronische und eine aggressive Form unterteilt. Bei der chronische Parodontitis wird dabei nochmals zwischen einer lokalisierten chronischen Parodontitis und einer generalisierten Parodontitis unterschieden. (1)</a:t>
            </a:r>
          </a:p>
          <a:p>
            <a:endParaRPr lang="de-DE" altLang="de-D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body" idx="4294967295"/>
          </p:nvPr>
        </p:nvSpPr>
        <p:spPr>
          <a:xfrm>
            <a:off x="198438" y="1071563"/>
            <a:ext cx="6731000" cy="4376737"/>
          </a:xfrm>
          <a:prstGeom prst="rect">
            <a:avLst/>
          </a:prstGeom>
          <a:ln w="19050">
            <a:solidFill>
              <a:schemeClr val="accent3">
                <a:lumMod val="75000"/>
              </a:schemeClr>
            </a:solidFill>
          </a:ln>
        </p:spPr>
        <p:txBody>
          <a:bodyPr/>
          <a:lstStyle/>
          <a:p>
            <a:pPr marL="0" indent="0" algn="just" eaLnBrk="1">
              <a:lnSpc>
                <a:spcPct val="150000"/>
              </a:lnSpc>
              <a:spcBef>
                <a:spcPts val="200"/>
              </a:spcBef>
              <a:buSzTx/>
              <a:buFontTx/>
              <a:buNone/>
            </a:pPr>
            <a:endParaRPr lang="de-DE" altLang="de-DE" sz="1100" b="1" smtClean="0">
              <a:solidFill>
                <a:schemeClr val="accent3">
                  <a:lumMod val="75000"/>
                </a:schemeClr>
              </a:solidFill>
              <a:latin typeface="Helvetica" charset="0"/>
              <a:sym typeface="Helvetica" charset="0"/>
            </a:endParaRPr>
          </a:p>
          <a:p>
            <a:pPr marL="0" indent="0" algn="just" eaLnBrk="1">
              <a:lnSpc>
                <a:spcPct val="150000"/>
              </a:lnSpc>
              <a:spcBef>
                <a:spcPts val="200"/>
              </a:spcBef>
              <a:buSzTx/>
              <a:buFontTx/>
              <a:buNone/>
            </a:pPr>
            <a:endParaRPr lang="de-DE" altLang="de-DE" sz="1100" b="1" smtClean="0">
              <a:solidFill>
                <a:schemeClr val="accent3">
                  <a:lumMod val="75000"/>
                </a:schemeClr>
              </a:solidFill>
              <a:latin typeface="Helvetica" charset="0"/>
              <a:sym typeface="Helvetica" charset="0"/>
            </a:endParaRPr>
          </a:p>
          <a:p>
            <a:pPr marL="0" indent="0" algn="just" eaLnBrk="1">
              <a:lnSpc>
                <a:spcPct val="150000"/>
              </a:lnSpc>
              <a:spcBef>
                <a:spcPts val="200"/>
              </a:spcBef>
              <a:buSzTx/>
              <a:buFontTx/>
              <a:buNone/>
            </a:pPr>
            <a:endParaRPr lang="de-DE" altLang="de-DE" sz="1100" b="1" smtClean="0">
              <a:solidFill>
                <a:schemeClr val="accent3">
                  <a:lumMod val="75000"/>
                </a:schemeClr>
              </a:solidFill>
              <a:latin typeface="Helvetica" charset="0"/>
              <a:sym typeface="Helvetica" charset="0"/>
            </a:endParaRPr>
          </a:p>
        </p:txBody>
      </p:sp>
      <p:graphicFrame>
        <p:nvGraphicFramePr>
          <p:cNvPr id="1026" name="Object 2"/>
          <p:cNvGraphicFramePr>
            <a:graphicFrameLocks noChangeAspect="1"/>
          </p:cNvGraphicFramePr>
          <p:nvPr/>
        </p:nvGraphicFramePr>
        <p:xfrm>
          <a:off x="285750" y="1285875"/>
          <a:ext cx="5572125" cy="3079750"/>
        </p:xfrm>
        <a:graphic>
          <a:graphicData uri="http://schemas.openxmlformats.org/presentationml/2006/ole">
            <p:oleObj spid="_x0000_s1030" name="Chart" r:id="rId3" imgW="0" imgH="0" progId="MSGraph.Chart.8">
              <p:embed/>
            </p:oleObj>
          </a:graphicData>
        </a:graphic>
      </p:graphicFrame>
      <p:sp>
        <p:nvSpPr>
          <p:cNvPr id="1028" name="Rectangle 4"/>
          <p:cNvSpPr>
            <a:spLocks/>
          </p:cNvSpPr>
          <p:nvPr/>
        </p:nvSpPr>
        <p:spPr bwMode="auto">
          <a:xfrm rot="10800000" flipV="1">
            <a:off x="1441450" y="4508500"/>
            <a:ext cx="2482850" cy="307975"/>
          </a:xfrm>
          <a:prstGeom prst="rect">
            <a:avLst/>
          </a:prstGeom>
          <a:noFill/>
          <a:ln w="12700">
            <a:noFill/>
            <a:miter lim="400000"/>
            <a:headEnd/>
            <a:tailEnd/>
          </a:ln>
        </p:spPr>
        <p:txBody>
          <a:bodyPr lIns="45720" rIns="45720">
            <a:spAutoFit/>
          </a:bodyPr>
          <a:lstStyle/>
          <a:p>
            <a:pPr eaLnBrk="1"/>
            <a:r>
              <a:rPr lang="de-DE" altLang="de-DE" sz="1400" b="1">
                <a:cs typeface="Arial" pitchFamily="34" charset="0"/>
              </a:rPr>
              <a:t>Altersgruppen in Jahren</a:t>
            </a:r>
          </a:p>
        </p:txBody>
      </p:sp>
      <p:sp>
        <p:nvSpPr>
          <p:cNvPr id="1029" name="Rectangle 5"/>
          <p:cNvSpPr>
            <a:spLocks/>
          </p:cNvSpPr>
          <p:nvPr/>
        </p:nvSpPr>
        <p:spPr bwMode="auto">
          <a:xfrm>
            <a:off x="285750" y="1071563"/>
            <a:ext cx="1160463" cy="307975"/>
          </a:xfrm>
          <a:prstGeom prst="rect">
            <a:avLst/>
          </a:prstGeom>
          <a:noFill/>
          <a:ln w="12700">
            <a:noFill/>
            <a:miter lim="400000"/>
            <a:headEnd/>
            <a:tailEnd/>
          </a:ln>
        </p:spPr>
        <p:txBody>
          <a:bodyPr wrap="none" lIns="45720" rIns="45720">
            <a:spAutoFit/>
          </a:bodyPr>
          <a:lstStyle/>
          <a:p>
            <a:pPr eaLnBrk="1"/>
            <a:r>
              <a:rPr lang="de-DE" altLang="de-DE" sz="1400" b="1">
                <a:cs typeface="Arial" pitchFamily="34" charset="0"/>
              </a:rPr>
              <a:t>Prävalenz in %</a:t>
            </a:r>
          </a:p>
        </p:txBody>
      </p:sp>
      <p:sp>
        <p:nvSpPr>
          <p:cNvPr id="17414" name="Rectangle 6"/>
          <p:cNvSpPr>
            <a:spLocks/>
          </p:cNvSpPr>
          <p:nvPr/>
        </p:nvSpPr>
        <p:spPr bwMode="auto">
          <a:xfrm>
            <a:off x="4357688" y="3429000"/>
            <a:ext cx="1089025" cy="554038"/>
          </a:xfrm>
          <a:prstGeom prst="rect">
            <a:avLst/>
          </a:prstGeom>
          <a:noFill/>
          <a:ln>
            <a:noFill/>
          </a:ln>
          <a:extLst/>
        </p:spPr>
        <p:txBody>
          <a:bodyPr lIns="45720" rIns="45720">
            <a:spAutoFit/>
          </a:bodyPr>
          <a:lstStyle>
            <a:lvl1pPr>
              <a:spcBef>
                <a:spcPts val="600"/>
              </a:spcBef>
              <a:buSzPct val="100000"/>
              <a:buFont typeface="Arial" charset="0"/>
              <a:buChar char="•"/>
              <a:defRPr sz="2800">
                <a:solidFill>
                  <a:srgbClr val="000000"/>
                </a:solidFill>
                <a:latin typeface="Arial" charset="0"/>
                <a:ea typeface="Arial" charset="0"/>
                <a:cs typeface="Arial" charset="0"/>
                <a:sym typeface="Arial" charset="0"/>
              </a:defRPr>
            </a:lvl1pPr>
            <a:lvl2pPr marL="742950" indent="-285750">
              <a:spcBef>
                <a:spcPts val="600"/>
              </a:spcBef>
              <a:buSzPct val="100000"/>
              <a:buFont typeface="Arial" charset="0"/>
              <a:buChar char="–"/>
              <a:defRPr sz="2800">
                <a:solidFill>
                  <a:srgbClr val="000000"/>
                </a:solidFill>
                <a:latin typeface="Arial" charset="0"/>
                <a:ea typeface="Arial" charset="0"/>
                <a:cs typeface="Arial" charset="0"/>
                <a:sym typeface="Arial" charset="0"/>
              </a:defRPr>
            </a:lvl2pPr>
            <a:lvl3pPr marL="1143000" indent="-228600">
              <a:spcBef>
                <a:spcPts val="600"/>
              </a:spcBef>
              <a:buSzPct val="100000"/>
              <a:buFont typeface="Arial" charset="0"/>
              <a:buChar char="•"/>
              <a:defRPr sz="2800">
                <a:solidFill>
                  <a:srgbClr val="000000"/>
                </a:solidFill>
                <a:latin typeface="Arial" charset="0"/>
                <a:ea typeface="Arial" charset="0"/>
                <a:cs typeface="Arial" charset="0"/>
                <a:sym typeface="Arial" charset="0"/>
              </a:defRPr>
            </a:lvl3pPr>
            <a:lvl4pPr marL="1600200" indent="-228600">
              <a:spcBef>
                <a:spcPts val="600"/>
              </a:spcBef>
              <a:buSzPct val="100000"/>
              <a:buFont typeface="Arial" charset="0"/>
              <a:buChar char="–"/>
              <a:defRPr sz="2800">
                <a:solidFill>
                  <a:srgbClr val="000000"/>
                </a:solidFill>
                <a:latin typeface="Arial" charset="0"/>
                <a:ea typeface="Arial" charset="0"/>
                <a:cs typeface="Arial" charset="0"/>
                <a:sym typeface="Arial" charset="0"/>
              </a:defRPr>
            </a:lvl4pPr>
            <a:lvl5pPr marL="2057400" indent="-228600">
              <a:spcBef>
                <a:spcPts val="600"/>
              </a:spcBef>
              <a:buSzPct val="100000"/>
              <a:buFont typeface="Arial" charset="0"/>
              <a:buChar char="»"/>
              <a:defRPr sz="2800">
                <a:solidFill>
                  <a:srgbClr val="000000"/>
                </a:solidFill>
                <a:latin typeface="Arial" charset="0"/>
                <a:ea typeface="Arial" charset="0"/>
                <a:cs typeface="Arial" charset="0"/>
                <a:sym typeface="Arial" charset="0"/>
              </a:defRPr>
            </a:lvl5pPr>
            <a:lvl6pPr marL="2514600" indent="-228600" defTabSz="457200" eaLnBrk="0" fontAlgn="base" hangingPunct="0">
              <a:spcBef>
                <a:spcPts val="600"/>
              </a:spcBef>
              <a:spcAft>
                <a:spcPct val="0"/>
              </a:spcAft>
              <a:buSzPct val="100000"/>
              <a:buFont typeface="Arial" charset="0"/>
              <a:buChar char="»"/>
              <a:defRPr sz="2800">
                <a:solidFill>
                  <a:srgbClr val="000000"/>
                </a:solidFill>
                <a:latin typeface="Arial" charset="0"/>
                <a:ea typeface="Arial" charset="0"/>
                <a:cs typeface="Arial" charset="0"/>
                <a:sym typeface="Arial" charset="0"/>
              </a:defRPr>
            </a:lvl6pPr>
            <a:lvl7pPr marL="2971800" indent="-228600" defTabSz="457200" eaLnBrk="0" fontAlgn="base" hangingPunct="0">
              <a:spcBef>
                <a:spcPts val="600"/>
              </a:spcBef>
              <a:spcAft>
                <a:spcPct val="0"/>
              </a:spcAft>
              <a:buSzPct val="100000"/>
              <a:buFont typeface="Arial" charset="0"/>
              <a:buChar char="»"/>
              <a:defRPr sz="2800">
                <a:solidFill>
                  <a:srgbClr val="000000"/>
                </a:solidFill>
                <a:latin typeface="Arial" charset="0"/>
                <a:ea typeface="Arial" charset="0"/>
                <a:cs typeface="Arial" charset="0"/>
                <a:sym typeface="Arial" charset="0"/>
              </a:defRPr>
            </a:lvl7pPr>
            <a:lvl8pPr marL="3429000" indent="-228600" defTabSz="457200" eaLnBrk="0" fontAlgn="base" hangingPunct="0">
              <a:spcBef>
                <a:spcPts val="600"/>
              </a:spcBef>
              <a:spcAft>
                <a:spcPct val="0"/>
              </a:spcAft>
              <a:buSzPct val="100000"/>
              <a:buFont typeface="Arial" charset="0"/>
              <a:buChar char="»"/>
              <a:defRPr sz="2800">
                <a:solidFill>
                  <a:srgbClr val="000000"/>
                </a:solidFill>
                <a:latin typeface="Arial" charset="0"/>
                <a:ea typeface="Arial" charset="0"/>
                <a:cs typeface="Arial" charset="0"/>
                <a:sym typeface="Arial" charset="0"/>
              </a:defRPr>
            </a:lvl8pPr>
            <a:lvl9pPr marL="3886200" indent="-228600" defTabSz="457200" eaLnBrk="0" fontAlgn="base" hangingPunct="0">
              <a:spcBef>
                <a:spcPts val="600"/>
              </a:spcBef>
              <a:spcAft>
                <a:spcPct val="0"/>
              </a:spcAft>
              <a:buSzPct val="100000"/>
              <a:buFont typeface="Arial" charset="0"/>
              <a:buChar char="»"/>
              <a:defRPr sz="2800">
                <a:solidFill>
                  <a:srgbClr val="000000"/>
                </a:solidFill>
                <a:latin typeface="Arial" charset="0"/>
                <a:ea typeface="Arial" charset="0"/>
                <a:cs typeface="Arial" charset="0"/>
                <a:sym typeface="Arial" charset="0"/>
              </a:defRPr>
            </a:lvl9pPr>
          </a:lstStyle>
          <a:p>
            <a:pPr eaLnBrk="1">
              <a:spcBef>
                <a:spcPct val="0"/>
              </a:spcBef>
              <a:buSzTx/>
              <a:buFontTx/>
              <a:buNone/>
              <a:defRPr/>
            </a:pPr>
            <a:r>
              <a:rPr lang="de-DE" altLang="de-DE" sz="1500" b="1" dirty="0" smtClean="0">
                <a:solidFill>
                  <a:srgbClr val="FF0000"/>
                </a:solidFill>
                <a:latin typeface="Calibri" charset="0"/>
                <a:ea typeface="Calibri" charset="0"/>
                <a:cs typeface="Calibri" charset="0"/>
                <a:sym typeface="Calibri" charset="0"/>
              </a:rPr>
              <a:t>rot</a:t>
            </a:r>
            <a:r>
              <a:rPr lang="de-DE" altLang="de-DE" sz="1500" b="1" dirty="0" smtClean="0">
                <a:latin typeface="Calibri" charset="0"/>
                <a:ea typeface="Calibri" charset="0"/>
                <a:cs typeface="Calibri" charset="0"/>
                <a:sym typeface="Calibri" charset="0"/>
              </a:rPr>
              <a:t> = Frau</a:t>
            </a:r>
          </a:p>
          <a:p>
            <a:pPr eaLnBrk="1">
              <a:spcBef>
                <a:spcPct val="0"/>
              </a:spcBef>
              <a:buSzTx/>
              <a:buFontTx/>
              <a:buNone/>
              <a:defRPr/>
            </a:pPr>
            <a:r>
              <a:rPr lang="de-DE" altLang="de-DE" sz="1500" b="1" dirty="0" smtClean="0">
                <a:solidFill>
                  <a:schemeClr val="accent1">
                    <a:lumMod val="75000"/>
                  </a:schemeClr>
                </a:solidFill>
                <a:latin typeface="Calibri" charset="0"/>
                <a:ea typeface="Calibri" charset="0"/>
                <a:cs typeface="Calibri" charset="0"/>
                <a:sym typeface="Calibri" charset="0"/>
              </a:rPr>
              <a:t>blau</a:t>
            </a:r>
            <a:r>
              <a:rPr lang="de-DE" altLang="de-DE" sz="1500" b="1" dirty="0" smtClean="0">
                <a:latin typeface="Calibri" charset="0"/>
                <a:ea typeface="Calibri" charset="0"/>
                <a:cs typeface="Calibri" charset="0"/>
                <a:sym typeface="Calibri" charset="0"/>
              </a:rPr>
              <a:t> = Mann</a:t>
            </a:r>
          </a:p>
        </p:txBody>
      </p:sp>
      <p:sp>
        <p:nvSpPr>
          <p:cNvPr id="7175" name="Line 7"/>
          <p:cNvSpPr>
            <a:spLocks noChangeShapeType="1"/>
          </p:cNvSpPr>
          <p:nvPr/>
        </p:nvSpPr>
        <p:spPr bwMode="auto">
          <a:xfrm flipV="1">
            <a:off x="1214438" y="2643188"/>
            <a:ext cx="0" cy="333375"/>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7176" name="Line 8"/>
          <p:cNvSpPr>
            <a:spLocks noChangeShapeType="1"/>
          </p:cNvSpPr>
          <p:nvPr/>
        </p:nvSpPr>
        <p:spPr bwMode="auto">
          <a:xfrm flipV="1">
            <a:off x="1714480" y="2643182"/>
            <a:ext cx="3175" cy="479425"/>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033" name="Rectangle 10"/>
          <p:cNvSpPr>
            <a:spLocks/>
          </p:cNvSpPr>
          <p:nvPr/>
        </p:nvSpPr>
        <p:spPr bwMode="auto">
          <a:xfrm>
            <a:off x="1285875" y="2357438"/>
            <a:ext cx="431800" cy="369887"/>
          </a:xfrm>
          <a:prstGeom prst="rect">
            <a:avLst/>
          </a:prstGeom>
          <a:noFill/>
          <a:ln w="12700">
            <a:noFill/>
            <a:miter lim="400000"/>
            <a:headEnd/>
            <a:tailEnd/>
          </a:ln>
        </p:spPr>
        <p:txBody>
          <a:bodyPr lIns="45720" rIns="45720">
            <a:spAutoFit/>
          </a:bodyPr>
          <a:lstStyle/>
          <a:p>
            <a:pPr eaLnBrk="1"/>
            <a:r>
              <a:rPr lang="de-DE" altLang="de-DE">
                <a:cs typeface="Arial" pitchFamily="34" charset="0"/>
              </a:rPr>
              <a:t>**</a:t>
            </a:r>
          </a:p>
        </p:txBody>
      </p:sp>
      <p:sp>
        <p:nvSpPr>
          <p:cNvPr id="7179" name="Line 11"/>
          <p:cNvSpPr>
            <a:spLocks noChangeShapeType="1"/>
          </p:cNvSpPr>
          <p:nvPr/>
        </p:nvSpPr>
        <p:spPr bwMode="auto">
          <a:xfrm flipV="1">
            <a:off x="2928938" y="1401763"/>
            <a:ext cx="0" cy="884237"/>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7180" name="Line 12"/>
          <p:cNvSpPr>
            <a:spLocks noChangeShapeType="1"/>
          </p:cNvSpPr>
          <p:nvPr/>
        </p:nvSpPr>
        <p:spPr bwMode="auto">
          <a:xfrm>
            <a:off x="2433638" y="1423988"/>
            <a:ext cx="495300" cy="0"/>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036" name="Rectangle 14"/>
          <p:cNvSpPr>
            <a:spLocks/>
          </p:cNvSpPr>
          <p:nvPr/>
        </p:nvSpPr>
        <p:spPr bwMode="auto">
          <a:xfrm>
            <a:off x="2497138" y="1143000"/>
            <a:ext cx="503237" cy="369888"/>
          </a:xfrm>
          <a:prstGeom prst="rect">
            <a:avLst/>
          </a:prstGeom>
          <a:noFill/>
          <a:ln w="12700">
            <a:noFill/>
            <a:miter lim="400000"/>
            <a:headEnd/>
            <a:tailEnd/>
          </a:ln>
        </p:spPr>
        <p:txBody>
          <a:bodyPr lIns="45720" rIns="45720">
            <a:spAutoFit/>
          </a:bodyPr>
          <a:lstStyle/>
          <a:p>
            <a:pPr eaLnBrk="1"/>
            <a:r>
              <a:rPr lang="de-DE" altLang="de-DE">
                <a:cs typeface="Arial" pitchFamily="34" charset="0"/>
              </a:rPr>
              <a:t>**</a:t>
            </a:r>
          </a:p>
        </p:txBody>
      </p:sp>
      <p:sp>
        <p:nvSpPr>
          <p:cNvPr id="1037" name="Titel 1"/>
          <p:cNvSpPr>
            <a:spLocks noGrp="1"/>
          </p:cNvSpPr>
          <p:nvPr>
            <p:ph type="title"/>
          </p:nvPr>
        </p:nvSpPr>
        <p:spPr>
          <a:xfrm>
            <a:off x="214313" y="142875"/>
            <a:ext cx="7143750" cy="571500"/>
          </a:xfrm>
        </p:spPr>
        <p:txBody>
          <a:bodyPr/>
          <a:lstStyle/>
          <a:p>
            <a:pPr algn="l"/>
            <a:r>
              <a:rPr lang="de-DE" altLang="de-DE" sz="2400" b="1" u="sng" dirty="0" smtClean="0">
                <a:solidFill>
                  <a:schemeClr val="accent1"/>
                </a:solidFill>
              </a:rPr>
              <a:t>Epidemiologie					</a:t>
            </a:r>
          </a:p>
        </p:txBody>
      </p:sp>
      <p:sp>
        <p:nvSpPr>
          <p:cNvPr id="18" name="Line 12"/>
          <p:cNvSpPr>
            <a:spLocks noChangeShapeType="1"/>
          </p:cNvSpPr>
          <p:nvPr/>
        </p:nvSpPr>
        <p:spPr bwMode="auto">
          <a:xfrm>
            <a:off x="1219200" y="2643188"/>
            <a:ext cx="495300" cy="0"/>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9" name="Line 7"/>
          <p:cNvSpPr>
            <a:spLocks noChangeShapeType="1"/>
          </p:cNvSpPr>
          <p:nvPr/>
        </p:nvSpPr>
        <p:spPr bwMode="auto">
          <a:xfrm flipV="1">
            <a:off x="2428875" y="1414463"/>
            <a:ext cx="0" cy="312737"/>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040" name="Textfeld 2"/>
          <p:cNvSpPr txBox="1">
            <a:spLocks noChangeArrowheads="1"/>
          </p:cNvSpPr>
          <p:nvPr/>
        </p:nvSpPr>
        <p:spPr bwMode="auto">
          <a:xfrm>
            <a:off x="357188" y="4857750"/>
            <a:ext cx="6480175" cy="585788"/>
          </a:xfrm>
          <a:prstGeom prst="rect">
            <a:avLst/>
          </a:prstGeom>
          <a:noFill/>
          <a:ln w="9525">
            <a:noFill/>
            <a:miter lim="800000"/>
            <a:headEnd/>
            <a:tailEnd/>
          </a:ln>
        </p:spPr>
        <p:txBody>
          <a:bodyPr>
            <a:spAutoFit/>
          </a:bodyPr>
          <a:lstStyle/>
          <a:p>
            <a:r>
              <a:rPr lang="de-DE" sz="1600" b="1" dirty="0"/>
              <a:t>Abbildung 1</a:t>
            </a:r>
            <a:r>
              <a:rPr lang="de-DE" sz="1600" dirty="0"/>
              <a:t>: </a:t>
            </a:r>
            <a:r>
              <a:rPr lang="de-DE" sz="1600" dirty="0" smtClean="0"/>
              <a:t>Hochsignifikante Geschlechterunterschiede </a:t>
            </a:r>
            <a:r>
              <a:rPr lang="de-DE" sz="1600" dirty="0"/>
              <a:t>bei </a:t>
            </a:r>
            <a:r>
              <a:rPr lang="de-DE" sz="1600" dirty="0" smtClean="0"/>
              <a:t>PSI4 (nach </a:t>
            </a:r>
            <a:r>
              <a:rPr lang="de-DE" sz="1600" dirty="0"/>
              <a:t>C. </a:t>
            </a:r>
            <a:r>
              <a:rPr lang="de-DE" sz="1600" dirty="0" err="1" smtClean="0"/>
              <a:t>Gleissner</a:t>
            </a:r>
            <a:r>
              <a:rPr lang="de-DE" sz="1600" dirty="0" smtClean="0"/>
              <a:t>, </a:t>
            </a:r>
            <a:r>
              <a:rPr lang="de-DE" sz="1600" dirty="0"/>
              <a:t>2014). </a:t>
            </a:r>
            <a:r>
              <a:rPr lang="de-DE" sz="1600" dirty="0" smtClean="0"/>
              <a:t>** p ≤ 0.01</a:t>
            </a:r>
            <a:endParaRPr lang="de-DE" sz="1600" dirty="0"/>
          </a:p>
        </p:txBody>
      </p:sp>
      <p:sp>
        <p:nvSpPr>
          <p:cNvPr id="1041" name="Textfeld 16"/>
          <p:cNvSpPr txBox="1">
            <a:spLocks noChangeArrowheads="1"/>
          </p:cNvSpPr>
          <p:nvPr/>
        </p:nvSpPr>
        <p:spPr bwMode="auto">
          <a:xfrm>
            <a:off x="7143750" y="1071563"/>
            <a:ext cx="1714500" cy="1754187"/>
          </a:xfrm>
          <a:prstGeom prst="rect">
            <a:avLst/>
          </a:prstGeom>
          <a:noFill/>
          <a:ln w="19050">
            <a:solidFill>
              <a:schemeClr val="accent1"/>
            </a:solidFill>
            <a:miter lim="800000"/>
            <a:headEnd/>
            <a:tailEnd/>
          </a:ln>
        </p:spPr>
        <p:txBody>
          <a:bodyPr>
            <a:spAutoFit/>
          </a:bodyPr>
          <a:lstStyle/>
          <a:p>
            <a:r>
              <a:rPr lang="de-DE" b="1">
                <a:solidFill>
                  <a:schemeClr val="accent1"/>
                </a:solidFill>
              </a:rPr>
              <a:t>Parodontitis-prävalenz in Deutschland nach Alter und Geschlecht  </a:t>
            </a:r>
          </a:p>
          <a:p>
            <a:endParaRPr lang="de-DE"/>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8196" name="Rectangle 3"/>
          <p:cNvSpPr>
            <a:spLocks/>
          </p:cNvSpPr>
          <p:nvPr/>
        </p:nvSpPr>
        <p:spPr bwMode="auto">
          <a:xfrm>
            <a:off x="1143000" y="1357313"/>
            <a:ext cx="6904038" cy="487362"/>
          </a:xfrm>
          <a:prstGeom prst="rect">
            <a:avLst/>
          </a:prstGeom>
          <a:noFill/>
          <a:ln w="12700">
            <a:noFill/>
            <a:miter lim="400000"/>
            <a:headEnd/>
            <a:tailEnd/>
          </a:ln>
        </p:spPr>
        <p:txBody>
          <a:bodyPr lIns="45720" rIns="45720">
            <a:spAutoFit/>
          </a:bodyPr>
          <a:lstStyle/>
          <a:p>
            <a:pPr algn="just" eaLnBrk="1">
              <a:spcBef>
                <a:spcPts val="200"/>
              </a:spcBef>
              <a:defRPr/>
            </a:pPr>
            <a:r>
              <a:rPr lang="de-DE" sz="1200" b="1" dirty="0">
                <a:solidFill>
                  <a:schemeClr val="accent3">
                    <a:lumMod val="75000"/>
                  </a:schemeClr>
                </a:solidFill>
                <a:latin typeface="+mn-lt"/>
                <a:ea typeface="Helvetica" charset="0"/>
                <a:cs typeface="Helvetica" charset="0"/>
                <a:sym typeface="Helvetica" charset="0"/>
              </a:rPr>
              <a:t>Abbildung 1: Geschlechterunterschiede bei PSI4 werden im höheren Alter signifikant.</a:t>
            </a:r>
          </a:p>
          <a:p>
            <a:pPr algn="just" eaLnBrk="1">
              <a:spcBef>
                <a:spcPts val="200"/>
              </a:spcBef>
              <a:defRPr/>
            </a:pPr>
            <a:r>
              <a:rPr lang="de-DE" sz="1200" b="1" dirty="0">
                <a:solidFill>
                  <a:schemeClr val="accent3">
                    <a:lumMod val="75000"/>
                  </a:schemeClr>
                </a:solidFill>
                <a:latin typeface="+mn-lt"/>
                <a:ea typeface="Helvetica" charset="0"/>
                <a:cs typeface="Helvetica" charset="0"/>
                <a:sym typeface="Helvetica" charset="0"/>
              </a:rPr>
              <a:t>(nach </a:t>
            </a:r>
            <a:r>
              <a:rPr lang="de-DE" sz="1200" b="1" dirty="0" smtClean="0">
                <a:solidFill>
                  <a:schemeClr val="accent3">
                    <a:lumMod val="75000"/>
                  </a:schemeClr>
                </a:solidFill>
                <a:latin typeface="+mn-lt"/>
                <a:ea typeface="Helvetica" charset="0"/>
                <a:cs typeface="Helvetica" charset="0"/>
                <a:sym typeface="Helvetica" charset="0"/>
              </a:rPr>
              <a:t>C. </a:t>
            </a:r>
            <a:r>
              <a:rPr lang="de-DE" sz="1200" b="1" dirty="0" err="1" smtClean="0">
                <a:solidFill>
                  <a:schemeClr val="accent3">
                    <a:lumMod val="75000"/>
                  </a:schemeClr>
                </a:solidFill>
                <a:latin typeface="+mn-lt"/>
                <a:ea typeface="Helvetica" charset="0"/>
                <a:cs typeface="Helvetica" charset="0"/>
                <a:sym typeface="Helvetica" charset="0"/>
              </a:rPr>
              <a:t>Gleissner</a:t>
            </a:r>
            <a:r>
              <a:rPr lang="de-DE" sz="1200" b="1" dirty="0" smtClean="0">
                <a:solidFill>
                  <a:schemeClr val="accent3">
                    <a:lumMod val="75000"/>
                  </a:schemeClr>
                </a:solidFill>
                <a:latin typeface="+mn-lt"/>
                <a:ea typeface="Helvetica" charset="0"/>
                <a:cs typeface="Helvetica" charset="0"/>
                <a:sym typeface="Helvetica" charset="0"/>
              </a:rPr>
              <a:t>, </a:t>
            </a:r>
            <a:r>
              <a:rPr lang="de-DE" sz="1200" b="1" dirty="0">
                <a:solidFill>
                  <a:schemeClr val="accent3">
                    <a:lumMod val="75000"/>
                  </a:schemeClr>
                </a:solidFill>
                <a:latin typeface="+mn-lt"/>
                <a:ea typeface="Helvetica" charset="0"/>
                <a:cs typeface="Helvetica" charset="0"/>
                <a:sym typeface="Helvetica" charset="0"/>
              </a:rPr>
              <a:t>2014)</a:t>
            </a:r>
          </a:p>
        </p:txBody>
      </p:sp>
      <p:sp>
        <p:nvSpPr>
          <p:cNvPr id="6" name="Titel 1"/>
          <p:cNvSpPr txBox="1">
            <a:spLocks/>
          </p:cNvSpPr>
          <p:nvPr/>
        </p:nvSpPr>
        <p:spPr bwMode="auto">
          <a:xfrm>
            <a:off x="214313" y="214313"/>
            <a:ext cx="7143750" cy="571500"/>
          </a:xfrm>
          <a:prstGeom prst="rect">
            <a:avLst/>
          </a:prstGeom>
          <a:noFill/>
          <a:ln w="12700">
            <a:noFill/>
            <a:miter lim="400000"/>
            <a:headEnd/>
            <a:tailEnd/>
          </a:ln>
        </p:spPr>
        <p:txBody>
          <a:bodyPr lIns="45720" rIns="45720" anchor="ctr"/>
          <a:lstStyle/>
          <a:p>
            <a:pPr>
              <a:defRPr/>
            </a:pPr>
            <a:r>
              <a:rPr lang="de-DE" sz="2400" b="1" u="sng" kern="0">
                <a:solidFill>
                  <a:schemeClr val="accent1"/>
                </a:solidFill>
                <a:latin typeface="+mj-lt"/>
                <a:ea typeface="+mj-ea"/>
                <a:cs typeface="+mj-cs"/>
                <a:sym typeface="Arial" pitchFamily="34" charset="0"/>
              </a:rPr>
              <a:t>Epidemiologie					</a:t>
            </a:r>
            <a:endParaRPr lang="de-DE" sz="2400" b="1" u="sng" kern="0" dirty="0">
              <a:solidFill>
                <a:schemeClr val="accent1"/>
              </a:solidFill>
              <a:latin typeface="+mj-lt"/>
              <a:ea typeface="+mj-ea"/>
              <a:cs typeface="+mj-cs"/>
              <a:sym typeface="Arial" pitchFamily="34" charset="0"/>
            </a:endParaRPr>
          </a:p>
        </p:txBody>
      </p:sp>
      <p:sp>
        <p:nvSpPr>
          <p:cNvPr id="18436" name="Textfeld 1"/>
          <p:cNvSpPr txBox="1">
            <a:spLocks noChangeArrowheads="1"/>
          </p:cNvSpPr>
          <p:nvPr/>
        </p:nvSpPr>
        <p:spPr bwMode="auto">
          <a:xfrm>
            <a:off x="1143000" y="1928813"/>
            <a:ext cx="6553200" cy="1754187"/>
          </a:xfrm>
          <a:prstGeom prst="rect">
            <a:avLst/>
          </a:prstGeom>
          <a:noFill/>
          <a:ln w="19050">
            <a:solidFill>
              <a:schemeClr val="accent1"/>
            </a:solidFill>
            <a:miter lim="800000"/>
            <a:headEnd/>
            <a:tailEnd/>
          </a:ln>
        </p:spPr>
        <p:txBody>
          <a:bodyPr>
            <a:spAutoFit/>
          </a:bodyPr>
          <a:lstStyle/>
          <a:p>
            <a:pPr eaLnBrk="1">
              <a:defRPr/>
            </a:pPr>
            <a:r>
              <a:rPr lang="de-DE" altLang="de-DE" dirty="0">
                <a:latin typeface="+mn-lt"/>
                <a:sym typeface="Helvetica" charset="0"/>
              </a:rPr>
              <a:t>Abbildung 1 zeigt den hochsignifikanten Unterschied zwischen Männern und Frauen hinsichtlich einer schweren Form der Parodontitis (PSI4). Männer weisen besonders im höheren Lebensalter (65-74) deutlich häufiger eine schwere Form der Parodontitis auf als Frauen.</a:t>
            </a:r>
          </a:p>
          <a:p>
            <a:pPr eaLnBrk="1">
              <a:defRPr/>
            </a:pPr>
            <a:endParaRPr lang="de-DE" altLang="de-DE"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8195" name="Rectangle 2"/>
          <p:cNvSpPr>
            <a:spLocks noGrp="1" noChangeArrowheads="1"/>
          </p:cNvSpPr>
          <p:nvPr>
            <p:ph type="body" idx="1"/>
          </p:nvPr>
        </p:nvSpPr>
        <p:spPr>
          <a:xfrm>
            <a:off x="771525" y="1204913"/>
            <a:ext cx="7658100" cy="3652837"/>
          </a:xfrm>
          <a:ln w="19050">
            <a:solidFill>
              <a:srgbClr val="009900"/>
            </a:solidFill>
          </a:ln>
        </p:spPr>
        <p:txBody>
          <a:bodyPr lIns="180000" tIns="180000" rIns="180000" bIns="180000"/>
          <a:lstStyle/>
          <a:p>
            <a:pPr marL="0" indent="0" algn="just" eaLnBrk="1">
              <a:lnSpc>
                <a:spcPct val="150000"/>
              </a:lnSpc>
              <a:spcBef>
                <a:spcPts val="200"/>
              </a:spcBef>
              <a:buSzTx/>
            </a:pPr>
            <a:r>
              <a:rPr lang="de-DE" altLang="de-DE" sz="1400" smtClean="0">
                <a:sym typeface="Helvetica" charset="0"/>
              </a:rPr>
              <a:t>  Die Mundgesundheit wird beeinflusst durch eine große Vielfalt von verschiedenen Faktoren wie zum Beispiel Speichel, Bakterienarten, Immunsystem, genetische Faktoren, Allgemeinerkrankungen, Medikamente, Nikotin, Alkohol, Gesundheitsverhalten, Stress, Alter, Einkommen und Bildung. (5)</a:t>
            </a:r>
          </a:p>
          <a:p>
            <a:pPr marL="0" indent="0" algn="just" eaLnBrk="1">
              <a:lnSpc>
                <a:spcPct val="150000"/>
              </a:lnSpc>
              <a:spcBef>
                <a:spcPts val="200"/>
              </a:spcBef>
              <a:buSzTx/>
            </a:pPr>
            <a:endParaRPr lang="de-DE" altLang="de-DE" sz="1400" smtClean="0">
              <a:sym typeface="Helvetica" charset="0"/>
            </a:endParaRPr>
          </a:p>
          <a:p>
            <a:pPr marL="0" indent="0" algn="just" eaLnBrk="1">
              <a:lnSpc>
                <a:spcPct val="150000"/>
              </a:lnSpc>
              <a:spcBef>
                <a:spcPts val="200"/>
              </a:spcBef>
              <a:buSzTx/>
            </a:pPr>
            <a:r>
              <a:rPr lang="de-DE" altLang="de-DE" sz="1400" smtClean="0">
                <a:sym typeface="Helvetica" charset="0"/>
              </a:rPr>
              <a:t> Ein Hauptrisikofaktor ist das Rauchen:(6)</a:t>
            </a:r>
          </a:p>
          <a:p>
            <a:pPr marL="0" indent="0" algn="just" eaLnBrk="1">
              <a:lnSpc>
                <a:spcPct val="150000"/>
              </a:lnSpc>
              <a:spcBef>
                <a:spcPts val="200"/>
              </a:spcBef>
              <a:buSzTx/>
              <a:buFont typeface="Wingdings" pitchFamily="2" charset="2"/>
              <a:buChar char="Ø"/>
            </a:pPr>
            <a:r>
              <a:rPr lang="de-DE" altLang="de-DE" sz="1400" smtClean="0">
                <a:sym typeface="Helvetica" charset="0"/>
              </a:rPr>
              <a:t> Rauchen erhöht das Risiko für Parodontitis um das 7-fache und der Anteil der Personen mit Zahnfleischtaschen von 4 mm oder mehr liegt bei erwachsenen Raucherinnen und Rauchern mit 80 % deutlich höher als bei Nichtraucherinnen und Nichtrauchern (68,7 %). (4)</a:t>
            </a:r>
          </a:p>
        </p:txBody>
      </p:sp>
      <p:sp>
        <p:nvSpPr>
          <p:cNvPr id="8196" name="Textfeld 3"/>
          <p:cNvSpPr txBox="1">
            <a:spLocks noChangeArrowheads="1"/>
          </p:cNvSpPr>
          <p:nvPr/>
        </p:nvSpPr>
        <p:spPr bwMode="auto">
          <a:xfrm>
            <a:off x="357188" y="285750"/>
            <a:ext cx="6000750" cy="461963"/>
          </a:xfrm>
          <a:prstGeom prst="rect">
            <a:avLst/>
          </a:prstGeom>
          <a:noFill/>
          <a:ln w="9525">
            <a:noFill/>
            <a:miter lim="800000"/>
            <a:headEnd/>
            <a:tailEnd/>
          </a:ln>
        </p:spPr>
        <p:txBody>
          <a:bodyPr>
            <a:spAutoFit/>
          </a:bodyPr>
          <a:lstStyle/>
          <a:p>
            <a:pPr eaLnBrk="1"/>
            <a:r>
              <a:rPr lang="de-DE" altLang="de-DE" sz="2400" b="1" u="sng">
                <a:solidFill>
                  <a:schemeClr val="accent1"/>
                </a:solidFill>
                <a:cs typeface="Arial" pitchFamily="34" charset="0"/>
              </a:rPr>
              <a:t>Risikofaktoren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graphicFrame>
        <p:nvGraphicFramePr>
          <p:cNvPr id="2050" name="Object 3"/>
          <p:cNvGraphicFramePr>
            <a:graphicFrameLocks noChangeAspect="1"/>
          </p:cNvGraphicFramePr>
          <p:nvPr/>
        </p:nvGraphicFramePr>
        <p:xfrm>
          <a:off x="1331913" y="1357313"/>
          <a:ext cx="6597650" cy="3317875"/>
        </p:xfrm>
        <a:graphic>
          <a:graphicData uri="http://schemas.openxmlformats.org/presentationml/2006/ole">
            <p:oleObj spid="_x0000_s2054" name="Diagramm" r:id="rId3" imgW="0" imgH="0" progId="MSGraph.Chart.8">
              <p:embed/>
            </p:oleObj>
          </a:graphicData>
        </a:graphic>
      </p:graphicFrame>
      <p:sp>
        <p:nvSpPr>
          <p:cNvPr id="2052" name="Rectangle 4"/>
          <p:cNvSpPr>
            <a:spLocks/>
          </p:cNvSpPr>
          <p:nvPr/>
        </p:nvSpPr>
        <p:spPr bwMode="auto">
          <a:xfrm>
            <a:off x="1071588" y="1019175"/>
            <a:ext cx="7143750" cy="338138"/>
          </a:xfrm>
          <a:prstGeom prst="rect">
            <a:avLst/>
          </a:prstGeom>
          <a:noFill/>
          <a:ln w="12700">
            <a:noFill/>
            <a:miter lim="400000"/>
            <a:headEnd/>
            <a:tailEnd/>
          </a:ln>
        </p:spPr>
        <p:txBody>
          <a:bodyPr lIns="45720" rIns="45720">
            <a:spAutoFit/>
          </a:bodyPr>
          <a:lstStyle/>
          <a:p>
            <a:pPr marL="342900" indent="-342900" eaLnBrk="1">
              <a:spcBef>
                <a:spcPts val="600"/>
              </a:spcBef>
              <a:buSzPct val="100000"/>
            </a:pPr>
            <a:r>
              <a:rPr lang="de-DE" altLang="de-DE" sz="1600" b="1" dirty="0">
                <a:solidFill>
                  <a:schemeClr val="accent3">
                    <a:lumMod val="75000"/>
                  </a:schemeClr>
                </a:solidFill>
                <a:latin typeface="Arial" pitchFamily="34" charset="0"/>
                <a:cs typeface="Arial" pitchFamily="34" charset="0"/>
                <a:sym typeface="Arial" pitchFamily="34" charset="0"/>
              </a:rPr>
              <a:t>Abbildung 2. Geschlechterunterschiede bei Rauchern und Nichtrauchern</a:t>
            </a:r>
          </a:p>
        </p:txBody>
      </p:sp>
      <p:sp>
        <p:nvSpPr>
          <p:cNvPr id="2053" name="Rectangle 5"/>
          <p:cNvSpPr>
            <a:spLocks/>
          </p:cNvSpPr>
          <p:nvPr/>
        </p:nvSpPr>
        <p:spPr bwMode="auto">
          <a:xfrm>
            <a:off x="6621463" y="3000375"/>
            <a:ext cx="1093787" cy="554038"/>
          </a:xfrm>
          <a:prstGeom prst="rect">
            <a:avLst/>
          </a:prstGeom>
          <a:noFill/>
          <a:ln w="12700">
            <a:noFill/>
            <a:miter lim="400000"/>
            <a:headEnd/>
            <a:tailEnd/>
          </a:ln>
        </p:spPr>
        <p:txBody>
          <a:bodyPr wrap="none" lIns="45720" rIns="45720">
            <a:spAutoFit/>
          </a:bodyPr>
          <a:lstStyle/>
          <a:p>
            <a:pPr eaLnBrk="1"/>
            <a:r>
              <a:rPr lang="de-DE" altLang="de-DE" sz="1500" b="1">
                <a:cs typeface="Arial" pitchFamily="34" charset="0"/>
              </a:rPr>
              <a:t>Blau = Mann</a:t>
            </a:r>
          </a:p>
          <a:p>
            <a:pPr eaLnBrk="1"/>
            <a:r>
              <a:rPr lang="de-DE" altLang="de-DE" sz="1500" b="1">
                <a:cs typeface="Arial" pitchFamily="34" charset="0"/>
              </a:rPr>
              <a:t>Rot = Frau</a:t>
            </a:r>
          </a:p>
        </p:txBody>
      </p:sp>
      <p:sp>
        <p:nvSpPr>
          <p:cNvPr id="10252" name="Line 12"/>
          <p:cNvSpPr>
            <a:spLocks noChangeShapeType="1"/>
          </p:cNvSpPr>
          <p:nvPr/>
        </p:nvSpPr>
        <p:spPr bwMode="auto">
          <a:xfrm flipV="1">
            <a:off x="6000750" y="1857375"/>
            <a:ext cx="0" cy="1066800"/>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0253" name="Line 13"/>
          <p:cNvSpPr>
            <a:spLocks noChangeShapeType="1"/>
          </p:cNvSpPr>
          <p:nvPr/>
        </p:nvSpPr>
        <p:spPr bwMode="auto">
          <a:xfrm>
            <a:off x="5429250" y="1857375"/>
            <a:ext cx="571500" cy="0"/>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10254" name="Line 14"/>
          <p:cNvSpPr>
            <a:spLocks noChangeShapeType="1"/>
          </p:cNvSpPr>
          <p:nvPr/>
        </p:nvSpPr>
        <p:spPr bwMode="auto">
          <a:xfrm flipV="1">
            <a:off x="5429250" y="1857375"/>
            <a:ext cx="0" cy="247650"/>
          </a:xfrm>
          <a:prstGeom prst="line">
            <a:avLst/>
          </a:prstGeom>
          <a:noFill/>
          <a:ln w="25400">
            <a:solidFill>
              <a:schemeClr val="accent1"/>
            </a:solidFill>
            <a:round/>
            <a:headEnd/>
            <a:tailEnd/>
          </a:ln>
          <a:effectLst>
            <a:outerShdw blurRad="63500" dist="20000" dir="5400000" algn="ctr" rotWithShape="0">
              <a:srgbClr val="000000">
                <a:alpha val="37999"/>
              </a:srgbClr>
            </a:outerShdw>
          </a:effectLst>
          <a:extLst/>
        </p:spPr>
        <p:txBody>
          <a:bodyPr lIns="45720" rIns="45720"/>
          <a:lstStyle/>
          <a:p>
            <a:pPr>
              <a:defRPr/>
            </a:pPr>
            <a:endParaRPr lang="de-DE">
              <a:latin typeface="Calibri" charset="0"/>
              <a:ea typeface="Calibri" charset="0"/>
              <a:cs typeface="Calibri" charset="0"/>
              <a:sym typeface="Calibri" charset="0"/>
            </a:endParaRPr>
          </a:p>
        </p:txBody>
      </p:sp>
      <p:sp>
        <p:nvSpPr>
          <p:cNvPr id="2062" name="Rectangle 17"/>
          <p:cNvSpPr>
            <a:spLocks/>
          </p:cNvSpPr>
          <p:nvPr/>
        </p:nvSpPr>
        <p:spPr bwMode="auto">
          <a:xfrm>
            <a:off x="5643570" y="1571612"/>
            <a:ext cx="207749" cy="369332"/>
          </a:xfrm>
          <a:prstGeom prst="rect">
            <a:avLst/>
          </a:prstGeom>
          <a:noFill/>
          <a:ln w="12700">
            <a:noFill/>
            <a:miter lim="400000"/>
            <a:headEnd/>
            <a:tailEnd/>
          </a:ln>
        </p:spPr>
        <p:txBody>
          <a:bodyPr wrap="none" lIns="45720" rIns="45720">
            <a:spAutoFit/>
          </a:bodyPr>
          <a:lstStyle/>
          <a:p>
            <a:pPr eaLnBrk="1"/>
            <a:r>
              <a:rPr lang="de-DE" altLang="de-DE" dirty="0" smtClean="0">
                <a:cs typeface="Arial" pitchFamily="34" charset="0"/>
              </a:rPr>
              <a:t>*</a:t>
            </a:r>
            <a:endParaRPr lang="de-DE" altLang="de-DE" dirty="0">
              <a:cs typeface="Arial" pitchFamily="34" charset="0"/>
            </a:endParaRPr>
          </a:p>
        </p:txBody>
      </p:sp>
      <p:sp>
        <p:nvSpPr>
          <p:cNvPr id="2063" name="Rectangle 18"/>
          <p:cNvSpPr>
            <a:spLocks/>
          </p:cNvSpPr>
          <p:nvPr/>
        </p:nvSpPr>
        <p:spPr bwMode="auto">
          <a:xfrm>
            <a:off x="142875" y="2571750"/>
            <a:ext cx="1249363" cy="646113"/>
          </a:xfrm>
          <a:prstGeom prst="rect">
            <a:avLst/>
          </a:prstGeom>
          <a:noFill/>
          <a:ln w="12700">
            <a:noFill/>
            <a:miter lim="400000"/>
            <a:headEnd/>
            <a:tailEnd/>
          </a:ln>
        </p:spPr>
        <p:txBody>
          <a:bodyPr lIns="45720" rIns="45720">
            <a:spAutoFit/>
          </a:bodyPr>
          <a:lstStyle/>
          <a:p>
            <a:pPr algn="ctr" eaLnBrk="1"/>
            <a:r>
              <a:rPr lang="de-DE" altLang="de-DE" sz="1200">
                <a:cs typeface="Arial" pitchFamily="34" charset="0"/>
              </a:rPr>
              <a:t>Attachment-verlust</a:t>
            </a:r>
          </a:p>
          <a:p>
            <a:pPr algn="ctr" eaLnBrk="1"/>
            <a:r>
              <a:rPr lang="de-DE" altLang="de-DE" sz="1200">
                <a:cs typeface="Arial" pitchFamily="34" charset="0"/>
              </a:rPr>
              <a:t>über 4 mm (%)</a:t>
            </a:r>
          </a:p>
        </p:txBody>
      </p:sp>
      <p:sp>
        <p:nvSpPr>
          <p:cNvPr id="2064" name="Textfeld 19"/>
          <p:cNvSpPr txBox="1">
            <a:spLocks noChangeArrowheads="1"/>
          </p:cNvSpPr>
          <p:nvPr/>
        </p:nvSpPr>
        <p:spPr bwMode="auto">
          <a:xfrm>
            <a:off x="1285852" y="4786313"/>
            <a:ext cx="6643734" cy="646112"/>
          </a:xfrm>
          <a:prstGeom prst="rect">
            <a:avLst/>
          </a:prstGeom>
          <a:noFill/>
          <a:ln w="19050">
            <a:solidFill>
              <a:schemeClr val="accent1"/>
            </a:solidFill>
            <a:miter lim="800000"/>
            <a:headEnd/>
            <a:tailEnd/>
          </a:ln>
        </p:spPr>
        <p:txBody>
          <a:bodyPr wrap="square">
            <a:spAutoFit/>
          </a:bodyPr>
          <a:lstStyle/>
          <a:p>
            <a:pPr algn="just" eaLnBrk="1">
              <a:spcBef>
                <a:spcPts val="200"/>
              </a:spcBef>
            </a:pPr>
            <a:r>
              <a:rPr lang="de-DE" altLang="de-DE" sz="1200" b="1" dirty="0" err="1">
                <a:latin typeface="Arial" pitchFamily="34" charset="0"/>
                <a:cs typeface="Arial" pitchFamily="34" charset="0"/>
                <a:sym typeface="Helvetica" charset="0"/>
              </a:rPr>
              <a:t>Attachmentverlust</a:t>
            </a:r>
            <a:r>
              <a:rPr lang="de-DE" altLang="de-DE" sz="1200" b="1" dirty="0">
                <a:latin typeface="Arial" pitchFamily="34" charset="0"/>
                <a:cs typeface="Arial" pitchFamily="34" charset="0"/>
                <a:sym typeface="Helvetica" charset="0"/>
              </a:rPr>
              <a:t> über </a:t>
            </a:r>
            <a:r>
              <a:rPr lang="de-DE" altLang="de-DE" sz="1200" b="1" dirty="0" smtClean="0">
                <a:latin typeface="Arial" pitchFamily="34" charset="0"/>
                <a:cs typeface="Arial" pitchFamily="34" charset="0"/>
                <a:sym typeface="Helvetica" charset="0"/>
              </a:rPr>
              <a:t>4 mm</a:t>
            </a:r>
            <a:r>
              <a:rPr lang="de-DE" altLang="de-DE" sz="1200" dirty="0">
                <a:latin typeface="Arial" pitchFamily="34" charset="0"/>
                <a:cs typeface="Arial" pitchFamily="34" charset="0"/>
                <a:sym typeface="Helvetica" charset="0"/>
              </a:rPr>
              <a:t>: Geschlechterunterschiede bei Rauchern und Nichtrauchern (nach C. </a:t>
            </a:r>
            <a:r>
              <a:rPr lang="de-DE" altLang="de-DE" sz="1200" dirty="0" err="1" smtClean="0">
                <a:latin typeface="Arial" pitchFamily="34" charset="0"/>
                <a:cs typeface="Arial" pitchFamily="34" charset="0"/>
                <a:sym typeface="Helvetica" charset="0"/>
              </a:rPr>
              <a:t>Gleissner</a:t>
            </a:r>
            <a:r>
              <a:rPr lang="de-DE" altLang="de-DE" sz="1200" dirty="0" smtClean="0">
                <a:latin typeface="Arial" pitchFamily="34" charset="0"/>
                <a:cs typeface="Arial" pitchFamily="34" charset="0"/>
                <a:sym typeface="Helvetica" charset="0"/>
              </a:rPr>
              <a:t>, </a:t>
            </a:r>
            <a:r>
              <a:rPr lang="de-DE" altLang="de-DE" sz="1200" dirty="0">
                <a:latin typeface="Arial" pitchFamily="34" charset="0"/>
                <a:cs typeface="Arial" pitchFamily="34" charset="0"/>
                <a:sym typeface="Helvetica" charset="0"/>
              </a:rPr>
              <a:t>2014): Männer, die früher geraucht haben oder noch rauchen weisen zu einem höheren Prozentsatz einen </a:t>
            </a:r>
            <a:r>
              <a:rPr lang="de-DE" altLang="de-DE" sz="1200" dirty="0" smtClean="0">
                <a:latin typeface="Arial" pitchFamily="34" charset="0"/>
                <a:cs typeface="Arial" pitchFamily="34" charset="0"/>
                <a:sym typeface="Helvetica" charset="0"/>
              </a:rPr>
              <a:t> </a:t>
            </a:r>
            <a:r>
              <a:rPr lang="de-DE" altLang="de-DE" sz="1200" dirty="0" err="1" smtClean="0">
                <a:latin typeface="Arial" pitchFamily="34" charset="0"/>
                <a:cs typeface="Arial" pitchFamily="34" charset="0"/>
                <a:sym typeface="Helvetica" charset="0"/>
              </a:rPr>
              <a:t>Attachmentverlust</a:t>
            </a:r>
            <a:r>
              <a:rPr lang="de-DE" altLang="de-DE" sz="1200" dirty="0" smtClean="0">
                <a:latin typeface="Arial" pitchFamily="34" charset="0"/>
                <a:cs typeface="Arial" pitchFamily="34" charset="0"/>
                <a:sym typeface="Helvetica" charset="0"/>
              </a:rPr>
              <a:t> </a:t>
            </a:r>
            <a:r>
              <a:rPr lang="de-DE" altLang="de-DE" sz="1200" dirty="0">
                <a:latin typeface="Arial" pitchFamily="34" charset="0"/>
                <a:cs typeface="Arial" pitchFamily="34" charset="0"/>
                <a:sym typeface="Helvetica" charset="0"/>
              </a:rPr>
              <a:t>auf als Frauen. </a:t>
            </a:r>
            <a:r>
              <a:rPr lang="de-DE" altLang="de-DE" sz="1200" dirty="0" smtClean="0">
                <a:latin typeface="Arial" pitchFamily="34" charset="0"/>
                <a:cs typeface="Arial" pitchFamily="34" charset="0"/>
                <a:sym typeface="Helvetica" charset="0"/>
              </a:rPr>
              <a:t>* p ≤ 0.05</a:t>
            </a:r>
            <a:endParaRPr lang="de-DE" altLang="de-DE" sz="1200" dirty="0">
              <a:latin typeface="Arial" pitchFamily="34" charset="0"/>
              <a:cs typeface="Arial" pitchFamily="34" charset="0"/>
              <a:sym typeface="Helvetica" charset="0"/>
            </a:endParaRPr>
          </a:p>
        </p:txBody>
      </p:sp>
      <p:sp>
        <p:nvSpPr>
          <p:cNvPr id="2067" name="Textfeld 22"/>
          <p:cNvSpPr txBox="1">
            <a:spLocks noChangeArrowheads="1"/>
          </p:cNvSpPr>
          <p:nvPr/>
        </p:nvSpPr>
        <p:spPr bwMode="auto">
          <a:xfrm>
            <a:off x="357188" y="285750"/>
            <a:ext cx="6000750" cy="461963"/>
          </a:xfrm>
          <a:prstGeom prst="rect">
            <a:avLst/>
          </a:prstGeom>
          <a:noFill/>
          <a:ln w="9525">
            <a:noFill/>
            <a:miter lim="800000"/>
            <a:headEnd/>
            <a:tailEnd/>
          </a:ln>
        </p:spPr>
        <p:txBody>
          <a:bodyPr>
            <a:spAutoFit/>
          </a:bodyPr>
          <a:lstStyle/>
          <a:p>
            <a:pPr eaLnBrk="1"/>
            <a:r>
              <a:rPr lang="de-DE" altLang="de-DE" sz="2400" b="1" u="sng">
                <a:solidFill>
                  <a:schemeClr val="accent1"/>
                </a:solidFill>
                <a:cs typeface="Arial" pitchFamily="34" charset="0"/>
              </a:rPr>
              <a:t>Risikofaktoren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9219" name="Rectangle 2"/>
          <p:cNvSpPr>
            <a:spLocks noGrp="1" noChangeArrowheads="1"/>
          </p:cNvSpPr>
          <p:nvPr>
            <p:ph type="body" sz="half" idx="1"/>
          </p:nvPr>
        </p:nvSpPr>
        <p:spPr>
          <a:xfrm>
            <a:off x="785813" y="1857375"/>
            <a:ext cx="6980237" cy="1785938"/>
          </a:xfrm>
          <a:ln w="19050">
            <a:solidFill>
              <a:schemeClr val="accent1"/>
            </a:solidFill>
          </a:ln>
        </p:spPr>
        <p:txBody>
          <a:bodyPr lIns="180000" tIns="180000" rIns="180000" bIns="180000" anchor="ctr"/>
          <a:lstStyle/>
          <a:p>
            <a:pPr marL="0" indent="0" algn="just" eaLnBrk="1">
              <a:lnSpc>
                <a:spcPct val="150000"/>
              </a:lnSpc>
              <a:spcBef>
                <a:spcPts val="200"/>
              </a:spcBef>
              <a:buSzTx/>
              <a:buFontTx/>
              <a:buNone/>
            </a:pPr>
            <a:r>
              <a:rPr lang="de-DE" altLang="de-DE" sz="1400" smtClean="0">
                <a:sym typeface="Helvetica" charset="0"/>
              </a:rPr>
              <a:t>Aus Abbildung 2 ist ersichtlich, dass v. a. Raucherinnen und ehemalige Raucherinnen einen deutlich geringeren Attachmentverlust (über 4 mm) aufweisen als Männer. Dieser Vorteil ist am größten in der Gruppe der ehemaligen Raucherinnen. In dieser Gruppe ist das Risiko von Männern, eine Parodontitis zu entwickeln, fast doppelt so hoch wie das von Frauen. (12)</a:t>
            </a:r>
          </a:p>
        </p:txBody>
      </p:sp>
      <p:sp>
        <p:nvSpPr>
          <p:cNvPr id="9220" name="Textfeld 4"/>
          <p:cNvSpPr txBox="1">
            <a:spLocks noChangeArrowheads="1"/>
          </p:cNvSpPr>
          <p:nvPr/>
        </p:nvSpPr>
        <p:spPr bwMode="auto">
          <a:xfrm>
            <a:off x="928662" y="1273175"/>
            <a:ext cx="7072312" cy="584200"/>
          </a:xfrm>
          <a:prstGeom prst="rect">
            <a:avLst/>
          </a:prstGeom>
          <a:noFill/>
          <a:ln w="9525">
            <a:noFill/>
            <a:miter lim="800000"/>
            <a:headEnd/>
            <a:tailEnd/>
          </a:ln>
        </p:spPr>
        <p:txBody>
          <a:bodyPr>
            <a:spAutoFit/>
          </a:bodyPr>
          <a:lstStyle/>
          <a:p>
            <a:pPr eaLnBrk="1"/>
            <a:r>
              <a:rPr lang="de-DE" altLang="de-DE" sz="1600" b="1" dirty="0">
                <a:solidFill>
                  <a:schemeClr val="accent3">
                    <a:lumMod val="75000"/>
                  </a:schemeClr>
                </a:solidFill>
                <a:cs typeface="Arial" pitchFamily="34" charset="0"/>
              </a:rPr>
              <a:t>Abbildung 2: Geschlechterunterschiede bei </a:t>
            </a:r>
            <a:r>
              <a:rPr lang="de-DE" altLang="de-DE" sz="1600" b="1" dirty="0" err="1">
                <a:solidFill>
                  <a:schemeClr val="accent3">
                    <a:lumMod val="75000"/>
                  </a:schemeClr>
                </a:solidFill>
                <a:cs typeface="Arial" pitchFamily="34" charset="0"/>
              </a:rPr>
              <a:t>RaucherInnen</a:t>
            </a:r>
            <a:r>
              <a:rPr lang="de-DE" altLang="de-DE" sz="1600" b="1" dirty="0">
                <a:solidFill>
                  <a:schemeClr val="accent3">
                    <a:lumMod val="75000"/>
                  </a:schemeClr>
                </a:solidFill>
                <a:cs typeface="Arial" pitchFamily="34" charset="0"/>
              </a:rPr>
              <a:t> und </a:t>
            </a:r>
            <a:r>
              <a:rPr lang="de-DE" altLang="de-DE" sz="1600" b="1" dirty="0" err="1">
                <a:solidFill>
                  <a:schemeClr val="accent3">
                    <a:lumMod val="75000"/>
                  </a:schemeClr>
                </a:solidFill>
                <a:cs typeface="Arial" pitchFamily="34" charset="0"/>
              </a:rPr>
              <a:t>NichtraucherInnen</a:t>
            </a:r>
            <a:r>
              <a:rPr lang="de-DE" altLang="de-DE" sz="1600" b="1" dirty="0">
                <a:solidFill>
                  <a:schemeClr val="accent3">
                    <a:lumMod val="75000"/>
                  </a:schemeClr>
                </a:solidFill>
                <a:cs typeface="Arial" pitchFamily="34" charset="0"/>
              </a:rPr>
              <a:t> (nach </a:t>
            </a:r>
            <a:r>
              <a:rPr lang="de-DE" altLang="de-DE" sz="1600" b="1" dirty="0" err="1">
                <a:solidFill>
                  <a:schemeClr val="accent3">
                    <a:lumMod val="75000"/>
                  </a:schemeClr>
                </a:solidFill>
                <a:cs typeface="Arial" pitchFamily="34" charset="0"/>
              </a:rPr>
              <a:t>Gleissner</a:t>
            </a:r>
            <a:r>
              <a:rPr lang="de-DE" altLang="de-DE" sz="1600" b="1" dirty="0">
                <a:solidFill>
                  <a:schemeClr val="accent3">
                    <a:lumMod val="75000"/>
                  </a:schemeClr>
                </a:solidFill>
                <a:cs typeface="Arial" pitchFamily="34" charset="0"/>
              </a:rPr>
              <a:t>, 2014)</a:t>
            </a:r>
          </a:p>
        </p:txBody>
      </p:sp>
      <p:sp>
        <p:nvSpPr>
          <p:cNvPr id="9221" name="Textfeld 5"/>
          <p:cNvSpPr txBox="1">
            <a:spLocks noChangeArrowheads="1"/>
          </p:cNvSpPr>
          <p:nvPr/>
        </p:nvSpPr>
        <p:spPr bwMode="auto">
          <a:xfrm>
            <a:off x="357188" y="285750"/>
            <a:ext cx="6000750" cy="461963"/>
          </a:xfrm>
          <a:prstGeom prst="rect">
            <a:avLst/>
          </a:prstGeom>
          <a:noFill/>
          <a:ln w="9525">
            <a:noFill/>
            <a:miter lim="800000"/>
            <a:headEnd/>
            <a:tailEnd/>
          </a:ln>
        </p:spPr>
        <p:txBody>
          <a:bodyPr>
            <a:spAutoFit/>
          </a:bodyPr>
          <a:lstStyle/>
          <a:p>
            <a:pPr eaLnBrk="1"/>
            <a:r>
              <a:rPr lang="de-DE" altLang="de-DE" sz="2400" b="1" u="sng">
                <a:solidFill>
                  <a:schemeClr val="accent1"/>
                </a:solidFill>
                <a:cs typeface="Arial" pitchFamily="34" charset="0"/>
              </a:rPr>
              <a:t>Risikofaktoren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0"/>
            <a:ext cx="0" cy="0"/>
          </a:xfrm>
        </p:spPr>
        <p:txBody>
          <a:bodyPr anchor="t"/>
          <a:lstStyle/>
          <a:p>
            <a:pPr defTabSz="182563" eaLnBrk="1"/>
            <a:endParaRPr lang="de-DE" altLang="de-DE" sz="1200" smtClean="0"/>
          </a:p>
        </p:txBody>
      </p:sp>
      <p:sp>
        <p:nvSpPr>
          <p:cNvPr id="11267" name="Rectangle 2"/>
          <p:cNvSpPr>
            <a:spLocks/>
          </p:cNvSpPr>
          <p:nvPr/>
        </p:nvSpPr>
        <p:spPr bwMode="auto">
          <a:xfrm>
            <a:off x="285750" y="285750"/>
            <a:ext cx="3786188" cy="461963"/>
          </a:xfrm>
          <a:prstGeom prst="rect">
            <a:avLst/>
          </a:prstGeom>
          <a:noFill/>
          <a:ln w="12700">
            <a:noFill/>
            <a:miter lim="400000"/>
            <a:headEnd/>
            <a:tailEnd/>
          </a:ln>
        </p:spPr>
        <p:txBody>
          <a:bodyPr wrap="none" lIns="45720" rIns="45720">
            <a:spAutoFit/>
          </a:bodyPr>
          <a:lstStyle/>
          <a:p>
            <a:pPr eaLnBrk="1">
              <a:defRPr/>
            </a:pPr>
            <a:r>
              <a:rPr lang="de-DE" sz="2400" b="1" u="sng" dirty="0">
                <a:solidFill>
                  <a:schemeClr val="accent1"/>
                </a:solidFill>
                <a:latin typeface="+mn-lt"/>
              </a:rPr>
              <a:t>Prävention					</a:t>
            </a:r>
          </a:p>
        </p:txBody>
      </p:sp>
      <p:sp>
        <p:nvSpPr>
          <p:cNvPr id="10244" name="Rectangle 3"/>
          <p:cNvSpPr>
            <a:spLocks/>
          </p:cNvSpPr>
          <p:nvPr/>
        </p:nvSpPr>
        <p:spPr bwMode="auto">
          <a:xfrm>
            <a:off x="571500" y="1285875"/>
            <a:ext cx="7894638" cy="3022600"/>
          </a:xfrm>
          <a:prstGeom prst="rect">
            <a:avLst/>
          </a:prstGeom>
          <a:noFill/>
          <a:ln w="19050">
            <a:solidFill>
              <a:schemeClr val="accent3">
                <a:lumMod val="75000"/>
              </a:schemeClr>
            </a:solidFill>
            <a:miter lim="400000"/>
            <a:headEnd/>
            <a:tailEnd/>
          </a:ln>
        </p:spPr>
        <p:txBody>
          <a:bodyPr lIns="180000" tIns="180000" rIns="180000" bIns="180000">
            <a:spAutoFit/>
          </a:bodyPr>
          <a:lstStyle/>
          <a:p>
            <a:pPr algn="just" eaLnBrk="1">
              <a:lnSpc>
                <a:spcPct val="150000"/>
              </a:lnSpc>
              <a:spcBef>
                <a:spcPts val="200"/>
              </a:spcBef>
              <a:buFont typeface="Arial" pitchFamily="34" charset="0"/>
              <a:buChar char="•"/>
            </a:pPr>
            <a:r>
              <a:rPr lang="de-DE" altLang="de-DE" sz="1500" dirty="0">
                <a:latin typeface="Helvetica" charset="0"/>
                <a:ea typeface="Helvetica" charset="0"/>
                <a:cs typeface="Helvetica" charset="0"/>
                <a:sym typeface="Helvetica" charset="0"/>
              </a:rPr>
              <a:t> </a:t>
            </a:r>
            <a:r>
              <a:rPr lang="de-DE" altLang="de-DE" sz="1400" dirty="0">
                <a:latin typeface="Arial" pitchFamily="34" charset="0"/>
                <a:ea typeface="Helvetica" charset="0"/>
                <a:cs typeface="Helvetica" charset="0"/>
                <a:sym typeface="Helvetica" charset="0"/>
              </a:rPr>
              <a:t>In einer Studie aus dem Jahr 1996 wurde festgestellt, dass die weiblichen Geschlechtshormone eine schützende Wirkung haben und somit den Schweregrad einer </a:t>
            </a:r>
            <a:r>
              <a:rPr lang="de-DE" altLang="de-DE" sz="1400" dirty="0" err="1">
                <a:latin typeface="Arial" pitchFamily="34" charset="0"/>
                <a:ea typeface="Helvetica" charset="0"/>
                <a:cs typeface="Helvetica" charset="0"/>
                <a:sym typeface="Helvetica" charset="0"/>
              </a:rPr>
              <a:t>Parodontis</a:t>
            </a:r>
            <a:r>
              <a:rPr lang="de-DE" altLang="de-DE" sz="1400" dirty="0">
                <a:latin typeface="Arial" pitchFamily="34" charset="0"/>
                <a:ea typeface="Helvetica" charset="0"/>
                <a:cs typeface="Helvetica" charset="0"/>
                <a:sym typeface="Helvetica" charset="0"/>
              </a:rPr>
              <a:t> positiv beeinflussen können. (7)</a:t>
            </a:r>
          </a:p>
          <a:p>
            <a:pPr algn="just" eaLnBrk="1">
              <a:lnSpc>
                <a:spcPct val="150000"/>
              </a:lnSpc>
              <a:spcBef>
                <a:spcPts val="200"/>
              </a:spcBef>
              <a:buFont typeface="Arial" pitchFamily="34" charset="0"/>
              <a:buChar char="•"/>
            </a:pPr>
            <a:endParaRPr lang="de-DE" altLang="de-DE" sz="1400" dirty="0">
              <a:latin typeface="Arial" pitchFamily="34" charset="0"/>
              <a:ea typeface="Helvetica" charset="0"/>
              <a:cs typeface="Helvetica" charset="0"/>
              <a:sym typeface="Helvetica" charset="0"/>
            </a:endParaRPr>
          </a:p>
          <a:p>
            <a:pPr algn="just" eaLnBrk="1">
              <a:lnSpc>
                <a:spcPct val="150000"/>
              </a:lnSpc>
              <a:spcBef>
                <a:spcPts val="200"/>
              </a:spcBef>
              <a:buFont typeface="Arial" pitchFamily="34" charset="0"/>
              <a:buChar char="•"/>
            </a:pPr>
            <a:r>
              <a:rPr lang="de-DE" altLang="de-DE" sz="1400" dirty="0">
                <a:latin typeface="Arial" pitchFamily="34" charset="0"/>
                <a:ea typeface="Helvetica" charset="0"/>
                <a:cs typeface="Helvetica" charset="0"/>
                <a:sym typeface="Helvetica" charset="0"/>
              </a:rPr>
              <a:t>  Frauen gehen häufiger zum Zahnarzt, putzen häufiger die Zähne, nutzen häufiger Zahnseide und sind, was ihre Mundgesundheit anbetrifft, insgesamt gesehen gesundheitsbewusster eingestellt als Männer. Das bedeutet in der Konsequenz, dass Frauen weniger Zahnstein haben und auch weniger Entzündungen an der </a:t>
            </a:r>
            <a:r>
              <a:rPr lang="de-DE" altLang="de-DE" sz="1400" dirty="0" err="1">
                <a:latin typeface="Arial" pitchFamily="34" charset="0"/>
                <a:ea typeface="Helvetica" charset="0"/>
                <a:cs typeface="Helvetica" charset="0"/>
                <a:sym typeface="Helvetica" charset="0"/>
              </a:rPr>
              <a:t>Gingiva</a:t>
            </a:r>
            <a:r>
              <a:rPr lang="de-DE" altLang="de-DE" sz="1400" dirty="0">
                <a:latin typeface="Arial" pitchFamily="34" charset="0"/>
                <a:ea typeface="Helvetica" charset="0"/>
                <a:cs typeface="Helvetica" charset="0"/>
                <a:sym typeface="Helvetica" charset="0"/>
              </a:rPr>
              <a:t>. (8)</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Bildschirmpräsentation (4:3)</PresentationFormat>
  <Paragraphs>71</Paragraphs>
  <Slides>12</Slides>
  <Notes>0</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12</vt:i4>
      </vt:variant>
    </vt:vector>
  </HeadingPairs>
  <TitlesOfParts>
    <vt:vector size="15" baseType="lpstr">
      <vt:lpstr>Office-Design</vt:lpstr>
      <vt:lpstr>Chart</vt:lpstr>
      <vt:lpstr>Diagramm</vt:lpstr>
      <vt:lpstr>Folie 1</vt:lpstr>
      <vt:lpstr>Folie 2</vt:lpstr>
      <vt:lpstr>Epidemiologie     </vt:lpstr>
      <vt:lpstr>Epidemiologie     </vt:lpstr>
      <vt:lpstr>Folie 5</vt:lpstr>
      <vt:lpstr>Folie 6</vt:lpstr>
      <vt:lpstr>Folie 7</vt:lpstr>
      <vt:lpstr>Folie 8</vt:lpstr>
      <vt:lpstr>Folie 9</vt:lpstr>
      <vt:lpstr>Folie 10</vt:lpstr>
      <vt:lpstr>Folie 11</vt:lpstr>
      <vt:lpstr>Folie 12</vt:lpstr>
    </vt:vector>
  </TitlesOfParts>
  <Company>weskom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Reiner Kombuechen</dc:creator>
  <cp:lastModifiedBy>Julia Schreitmüller</cp:lastModifiedBy>
  <cp:revision>113</cp:revision>
  <dcterms:created xsi:type="dcterms:W3CDTF">2011-07-11T11:26:13Z</dcterms:created>
  <dcterms:modified xsi:type="dcterms:W3CDTF">2016-10-14T08:47:21Z</dcterms:modified>
</cp:coreProperties>
</file>