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6" r:id="rId2"/>
    <p:sldId id="308" r:id="rId3"/>
    <p:sldId id="309" r:id="rId4"/>
    <p:sldId id="310" r:id="rId5"/>
    <p:sldId id="311" r:id="rId6"/>
    <p:sldId id="312" r:id="rId7"/>
    <p:sldId id="305" r:id="rId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65" autoAdjust="0"/>
    <p:restoredTop sz="96953" autoAdjust="0"/>
  </p:normalViewPr>
  <p:slideViewPr>
    <p:cSldViewPr snapToObjects="1">
      <p:cViewPr>
        <p:scale>
          <a:sx n="70" d="100"/>
          <a:sy n="70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7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7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7" y="4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7" y="9721111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8596" y="1757144"/>
            <a:ext cx="831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Geschlechteraspekte bei </a:t>
            </a:r>
          </a:p>
          <a:p>
            <a:r>
              <a:rPr lang="de-DE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Essstörungen</a:t>
            </a:r>
            <a:endParaRPr lang="de-DE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6874" y="4967599"/>
            <a:ext cx="853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Folien: bereitgestellt durch die Austauschplattform „</a:t>
            </a:r>
            <a:r>
              <a:rPr lang="de-DE" sz="2000" dirty="0" err="1" smtClean="0">
                <a:solidFill>
                  <a:schemeClr val="tx2"/>
                </a:solidFill>
              </a:rPr>
              <a:t>GenderMed</a:t>
            </a:r>
            <a:r>
              <a:rPr lang="de-DE" sz="2000" dirty="0" smtClean="0">
                <a:solidFill>
                  <a:schemeClr val="tx2"/>
                </a:solidFill>
              </a:rPr>
              <a:t>-Wiki</a:t>
            </a:r>
            <a:r>
              <a:rPr lang="de-DE" sz="2400" dirty="0" smtClean="0">
                <a:solidFill>
                  <a:schemeClr val="tx2"/>
                </a:solidFill>
              </a:rPr>
              <a:t>“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5852" y="1500174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Symptome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4282" y="184666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Essstörungen</a:t>
            </a:r>
          </a:p>
        </p:txBody>
      </p:sp>
      <p:pic>
        <p:nvPicPr>
          <p:cNvPr id="4" name="Grafik 3" descr="Bild_Essstörun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90" y="2214554"/>
            <a:ext cx="1844088" cy="186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4348" y="2602232"/>
          <a:ext cx="77153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22"/>
                <a:gridCol w="1963896"/>
                <a:gridCol w="1845733"/>
                <a:gridCol w="24327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Störungsbild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Anorexia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nervosa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Bulimia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nervosa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Binge </a:t>
                      </a:r>
                      <a:r>
                        <a:rPr lang="de-DE" dirty="0" err="1" smtClean="0"/>
                        <a:t>Eating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Disorder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Prävalenz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0.2-0.8 %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1.5 %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2-5 </a:t>
                      </a:r>
                      <a:r>
                        <a:rPr lang="de-DE" dirty="0" smtClean="0"/>
                        <a:t>%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w:m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1:1 bis 3:1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4348" y="383447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Tabelle 1. Angaben zu Prävalenz und Geschlechterverhältnis. </a:t>
            </a:r>
          </a:p>
          <a:p>
            <a:r>
              <a:rPr lang="de-DE" sz="1200" b="1" dirty="0" smtClean="0"/>
              <a:t>[Quelle: Wissenschaftliches Kuratorium der Deutschen Hauptstelle für Suchtfragen e. V.]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42910" y="1362662"/>
            <a:ext cx="7786742" cy="92333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Nur sehr wenige medizinische &amp; psychiatrische Störungen weisen einen so enormen Geschlechterunterschied auf, wie er bei </a:t>
            </a:r>
            <a:r>
              <a:rPr lang="de-DE" dirty="0" err="1" smtClean="0"/>
              <a:t>Anorexia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und </a:t>
            </a:r>
            <a:r>
              <a:rPr lang="de-DE" dirty="0" err="1" smtClean="0"/>
              <a:t>Bulimia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zu beobachten ist.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5720" y="4714884"/>
            <a:ext cx="600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Grafik 1. Prävalenz des Verdachts auf Essstörungen im Kinder- und Jugendalter (Selbstbericht via SCOFF). </a:t>
            </a:r>
          </a:p>
          <a:p>
            <a:r>
              <a:rPr lang="de-DE" sz="1200" b="1" dirty="0" smtClean="0"/>
              <a:t>[Quelle: </a:t>
            </a:r>
            <a:r>
              <a:rPr lang="de-DE" sz="1200" b="1" dirty="0" err="1" smtClean="0"/>
              <a:t>GenderMed</a:t>
            </a:r>
            <a:r>
              <a:rPr lang="de-DE" sz="1200" b="1" dirty="0" smtClean="0"/>
              <a:t>-Wiki, nach </a:t>
            </a:r>
            <a:r>
              <a:rPr lang="de-DE" sz="1200" b="1" dirty="0" err="1" smtClean="0"/>
              <a:t>Hölling</a:t>
            </a:r>
            <a:r>
              <a:rPr lang="de-DE" sz="1200" b="1" dirty="0" smtClean="0"/>
              <a:t> und Schlack, 2007]</a:t>
            </a:r>
            <a:endParaRPr lang="de-DE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72264" y="1142984"/>
            <a:ext cx="2357454" cy="313932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dirty="0" smtClean="0"/>
              <a:t> Erstmanifestation von </a:t>
            </a:r>
            <a:r>
              <a:rPr lang="de-DE" dirty="0" err="1" smtClean="0"/>
              <a:t>Anorexie</a:t>
            </a:r>
            <a:r>
              <a:rPr lang="de-DE" dirty="0" smtClean="0"/>
              <a:t>/Bulimie meist in Adoleszenz 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Geschlechter-</a:t>
            </a:r>
            <a:r>
              <a:rPr lang="de-DE" dirty="0" err="1" smtClean="0"/>
              <a:t>differenz</a:t>
            </a:r>
            <a:r>
              <a:rPr lang="de-DE" dirty="0" smtClean="0"/>
              <a:t> erst mit Beginn der Pubertät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Jungen erkranken meist einige Jahre später als Mädchen</a:t>
            </a:r>
            <a:endParaRPr lang="de-DE" dirty="0"/>
          </a:p>
        </p:txBody>
      </p:sp>
      <p:pic>
        <p:nvPicPr>
          <p:cNvPr id="6" name="Grafik 5" descr="Prävalenz Essstörungen Jungen_Mädch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8" y="1142984"/>
            <a:ext cx="6011538" cy="347455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00034" y="2000240"/>
          <a:ext cx="814393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3"/>
                <a:gridCol w="2857520"/>
                <a:gridCol w="285751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Symptom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Frauen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Männer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Gewichtsreduzierende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Maßnahmen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gesundheits-schädliche Praktiken, z. B. Einnahme von Diuretika,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Laxantien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Appetitzüglern und/oder Erbrechen nach einer Mahlzeit.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exzessive sportliche Betätigung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Die bei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Anorexie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typische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Hyperaktivität tritt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öfter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Männern als bei Frauen auf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Endokrine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Störung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Amenorrhoe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Potenz-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478632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Tabelle 2. Beispiele für (tendenzielle) Unterschiede in der </a:t>
            </a:r>
            <a:r>
              <a:rPr lang="de-DE" sz="1600" b="1" dirty="0" err="1" smtClean="0"/>
              <a:t>Symptomausprägung</a:t>
            </a:r>
            <a:r>
              <a:rPr lang="de-DE" sz="1600" b="1" dirty="0" smtClean="0"/>
              <a:t>. 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14314" y="1345156"/>
            <a:ext cx="8715404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Symptome einer Essstörung sind bei beiden Geschlechtern zumindest sehr ähnlich.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28572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928670"/>
            <a:ext cx="864399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en-US" sz="1400" dirty="0" smtClean="0"/>
              <a:t>Braun DL, Sunday SR, Huang A, </a:t>
            </a:r>
            <a:r>
              <a:rPr lang="en-US" sz="1400" dirty="0" err="1" smtClean="0"/>
              <a:t>Halmi</a:t>
            </a:r>
            <a:r>
              <a:rPr lang="en-US" sz="1400" dirty="0" smtClean="0"/>
              <a:t> KA. More males seek treatment for eating disorders. Int. J. Eat. 	</a:t>
            </a:r>
            <a:r>
              <a:rPr lang="en-US" sz="1400" dirty="0" err="1" smtClean="0"/>
              <a:t>Disord</a:t>
            </a:r>
            <a:r>
              <a:rPr lang="en-US" sz="1400" dirty="0" smtClean="0"/>
              <a:t>. 1999; 25(4):415–24.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de-DE" sz="1400" dirty="0" smtClean="0"/>
              <a:t>ESSSTÖRUNG, Leitliniengruppe. Diagnostik und Therapie von Essstörungen (S3-Leitlinie 06.12. 2011), Version 1.1. Im Internet: </a:t>
            </a:r>
            <a:r>
              <a:rPr lang="de-DE" sz="1400" dirty="0" err="1" smtClean="0"/>
              <a:t>www</a:t>
            </a:r>
            <a:r>
              <a:rPr lang="de-DE" sz="1400" dirty="0" smtClean="0"/>
              <a:t>. </a:t>
            </a:r>
            <a:r>
              <a:rPr lang="de-DE" sz="1400" dirty="0" err="1" smtClean="0"/>
              <a:t>awmf</a:t>
            </a:r>
            <a:r>
              <a:rPr lang="de-DE" sz="1400" dirty="0" smtClean="0"/>
              <a:t>. </a:t>
            </a:r>
            <a:r>
              <a:rPr lang="de-DE" sz="1400" dirty="0" err="1" smtClean="0"/>
              <a:t>org</a:t>
            </a:r>
            <a:r>
              <a:rPr lang="de-DE" sz="1400" dirty="0" smtClean="0"/>
              <a:t>/</a:t>
            </a:r>
            <a:r>
              <a:rPr lang="de-DE" sz="1400" dirty="0" err="1" smtClean="0"/>
              <a:t>leitlinien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de-DE" sz="1400" dirty="0" smtClean="0"/>
              <a:t>Fichter MM. Magersucht und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: Empirische Untersuchungen zur Epidemiologie, Symptomatologie, 	Nosologie und zum Verlauf. Berlin, Heidelberg, New York: Springer; 1985.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</a:t>
            </a:r>
            <a:r>
              <a:rPr lang="de-DE" sz="1400" dirty="0" err="1" smtClean="0"/>
              <a:t>Spegg</a:t>
            </a:r>
            <a:r>
              <a:rPr lang="de-DE" sz="1400" dirty="0" smtClean="0"/>
              <a:t>, C., Goldbloom, D.S., Kennedy, S., Kaplan, A.S. &amp;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	D.B.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 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a </a:t>
            </a:r>
            <a:r>
              <a:rPr lang="de-DE" sz="1400" dirty="0" err="1" smtClean="0"/>
              <a:t>Canadian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 sample: </a:t>
            </a:r>
            <a:r>
              <a:rPr lang="de-DE" sz="1400" dirty="0" err="1" smtClean="0"/>
              <a:t>prevalence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subgroups</a:t>
            </a:r>
            <a:r>
              <a:rPr lang="de-DE" sz="1400" dirty="0" smtClean="0"/>
              <a:t>. 	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1995; 152.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Hölling</a:t>
            </a:r>
            <a:r>
              <a:rPr lang="de-DE" sz="1400" dirty="0" smtClean="0"/>
              <a:t> H, Schlack R. Essstörungen im Kindes- und Jugendalter. Erste Ergebnisse aus dem Kinder- und 	Jugendgesundheitssurvey (</a:t>
            </a:r>
            <a:r>
              <a:rPr lang="de-DE" sz="1400" dirty="0" err="1" smtClean="0"/>
              <a:t>KiGGS</a:t>
            </a:r>
            <a:r>
              <a:rPr lang="de-DE" sz="1400" dirty="0" smtClean="0"/>
              <a:t>). Bundesgesundheitsblatt, Gesundheitsforschung, 	Gesundheitsschutz 2007; 50(5-6):794–9.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Lautenbacher S. Gehirn und Geschlecht: Neurowissenschaft des kleinen Unterschieds zwischen Frau und 	Mann. Heidelberg: Springer; 2007.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Sharp CW, Clark SA, </a:t>
            </a:r>
            <a:r>
              <a:rPr lang="de-DE" sz="1400" dirty="0" err="1" smtClean="0"/>
              <a:t>Dunan</a:t>
            </a:r>
            <a:r>
              <a:rPr lang="de-DE" sz="1400" dirty="0" smtClean="0"/>
              <a:t> JR, Blackwood, Douglas H. R., Shapiro CM. Clinical </a:t>
            </a:r>
            <a:r>
              <a:rPr lang="de-DE" sz="1400" dirty="0" err="1" smtClean="0"/>
              <a:t>presentation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anorexia</a:t>
            </a:r>
            <a:r>
              <a:rPr lang="de-DE" sz="1400" dirty="0" smtClean="0"/>
              <a:t> 	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</a:t>
            </a:r>
            <a:r>
              <a:rPr lang="de-DE" sz="1400" dirty="0" err="1" smtClean="0"/>
              <a:t>males</a:t>
            </a:r>
            <a:r>
              <a:rPr lang="de-DE" sz="1400" dirty="0" smtClean="0"/>
              <a:t>: 24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 smtClean="0"/>
              <a:t>cases</a:t>
            </a:r>
            <a:r>
              <a:rPr lang="de-DE" sz="1400" dirty="0" smtClean="0"/>
              <a:t>. Int. J. </a:t>
            </a:r>
            <a:r>
              <a:rPr lang="de-DE" sz="1400" dirty="0" err="1" smtClean="0"/>
              <a:t>Eat</a:t>
            </a:r>
            <a:r>
              <a:rPr lang="de-DE" sz="1400" dirty="0" smtClean="0"/>
              <a:t>. </a:t>
            </a:r>
            <a:r>
              <a:rPr lang="de-DE" sz="1400" dirty="0" err="1" smtClean="0"/>
              <a:t>Disord</a:t>
            </a:r>
            <a:r>
              <a:rPr lang="de-DE" sz="1400" dirty="0" smtClean="0"/>
              <a:t>. 1994; 15(2):125–34.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Wissenschaftliches Kuratorium der Deutschen Hauptstelle für Suchtfragen e. V. Suchtmedizinische Reihe, 	Band 3: Essstörungen. Hamm: 2004.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D.B.,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Kaplan, A.S., Goldbloom, D.S., Kennedy SH. 	</a:t>
            </a:r>
            <a:r>
              <a:rPr lang="de-DE" sz="1400" dirty="0" err="1" smtClean="0"/>
              <a:t>Comparisons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full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partial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without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women</a:t>
            </a:r>
            <a:r>
              <a:rPr lang="de-DE" sz="1400" dirty="0" smtClean="0"/>
              <a:t> 	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. 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2001; 158:570–4.</a:t>
            </a:r>
            <a:endParaRPr 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143108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accent1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14348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114</cp:revision>
  <dcterms:created xsi:type="dcterms:W3CDTF">2011-07-11T11:26:13Z</dcterms:created>
  <dcterms:modified xsi:type="dcterms:W3CDTF">2016-10-14T12:52:57Z</dcterms:modified>
</cp:coreProperties>
</file>