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9" r:id="rId2"/>
    <p:sldId id="266" r:id="rId3"/>
    <p:sldId id="272" r:id="rId4"/>
    <p:sldId id="271" r:id="rId5"/>
    <p:sldId id="274" r:id="rId6"/>
    <p:sldId id="273" r:id="rId7"/>
    <p:sldId id="270" r:id="rId8"/>
  </p:sldIdLst>
  <p:sldSz cx="9144000" cy="6858000" type="screen4x3"/>
  <p:notesSz cx="7099300" cy="10234613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4D4D4D"/>
    <a:srgbClr val="FF99CC"/>
    <a:srgbClr val="FF7C80"/>
    <a:srgbClr val="CCA500"/>
    <a:srgbClr val="D6AD00"/>
    <a:srgbClr val="EAEAEA"/>
    <a:srgbClr val="DDDDDD"/>
    <a:srgbClr val="F4F3E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7941" autoAdjust="0"/>
    <p:restoredTop sz="96985" autoAdjust="0"/>
  </p:normalViewPr>
  <p:slideViewPr>
    <p:cSldViewPr snapToObjects="1">
      <p:cViewPr>
        <p:scale>
          <a:sx n="70" d="100"/>
          <a:sy n="70" d="100"/>
        </p:scale>
        <p:origin x="-1686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77" d="100"/>
          <a:sy n="77" d="100"/>
        </p:scale>
        <p:origin x="-1554" y="-102"/>
      </p:cViewPr>
      <p:guideLst>
        <p:guide orient="horz" pos="3224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 smtClean="0">
                <a:latin typeface="Calibri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294" y="0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pitchFamily="34" charset="0"/>
              </a:defRPr>
            </a:lvl1pPr>
          </a:lstStyle>
          <a:p>
            <a:pPr>
              <a:defRPr/>
            </a:pPr>
            <a:fld id="{96F3E674-4E3A-4D47-92B8-772446150BA5}" type="datetimeFigureOut">
              <a:rPr lang="de-DE" altLang="de-DE"/>
              <a:pPr>
                <a:defRPr/>
              </a:pPr>
              <a:t>28.06.2016</a:t>
            </a:fld>
            <a:endParaRPr lang="de-DE" altLang="de-DE"/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106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 smtClean="0">
                <a:latin typeface="Calibri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pitchFamily="34" charset="0"/>
              </a:defRPr>
            </a:lvl1pPr>
          </a:lstStyle>
          <a:p>
            <a:pPr>
              <a:defRPr/>
            </a:pPr>
            <a:fld id="{7F4EB405-3E19-4B51-B29F-0533BC50F11D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="" xmlns:p14="http://schemas.microsoft.com/office/powerpoint/2010/main" val="40519789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 smtClean="0">
                <a:latin typeface="Calibri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7411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294" y="0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pitchFamily="34" charset="0"/>
              </a:defRPr>
            </a:lvl1pPr>
          </a:lstStyle>
          <a:p>
            <a:pPr>
              <a:defRPr/>
            </a:pPr>
            <a:fld id="{EE4194CA-C53C-4AAF-A02F-5B2E61176F51}" type="datetimeFigureOut">
              <a:rPr lang="de-DE" altLang="de-DE"/>
              <a:pPr>
                <a:defRPr/>
              </a:pPr>
              <a:t>28.06.2016</a:t>
            </a:fld>
            <a:endParaRPr lang="de-DE" altLang="de-DE"/>
          </a:p>
        </p:txBody>
      </p:sp>
      <p:sp>
        <p:nvSpPr>
          <p:cNvPr id="5124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17413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30" y="4861441"/>
            <a:ext cx="5679440" cy="4605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 smtClean="0"/>
              <a:t>Textmasterformate durch Klicken bearbeiten</a:t>
            </a:r>
          </a:p>
          <a:p>
            <a:pPr lvl="1"/>
            <a:r>
              <a:rPr lang="de-DE" altLang="de-DE" noProof="0" smtClean="0"/>
              <a:t>Zweite Ebene</a:t>
            </a:r>
          </a:p>
          <a:p>
            <a:pPr lvl="2"/>
            <a:r>
              <a:rPr lang="de-DE" altLang="de-DE" noProof="0" smtClean="0"/>
              <a:t>Dritte Ebene</a:t>
            </a:r>
          </a:p>
          <a:p>
            <a:pPr lvl="3"/>
            <a:r>
              <a:rPr lang="de-DE" altLang="de-DE" noProof="0" smtClean="0"/>
              <a:t>Vierte Ebene</a:t>
            </a:r>
          </a:p>
          <a:p>
            <a:pPr lvl="4"/>
            <a:r>
              <a:rPr lang="de-DE" altLang="de-DE" noProof="0" smtClean="0"/>
              <a:t>Fünfte Ebene</a:t>
            </a:r>
          </a:p>
        </p:txBody>
      </p:sp>
      <p:sp>
        <p:nvSpPr>
          <p:cNvPr id="17414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106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 smtClean="0">
                <a:latin typeface="Calibri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7415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pitchFamily="34" charset="0"/>
              </a:defRPr>
            </a:lvl1pPr>
          </a:lstStyle>
          <a:p>
            <a:pPr>
              <a:defRPr/>
            </a:pPr>
            <a:fld id="{B3B82A42-7496-4850-9FF7-41C8686E7357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="" xmlns:p14="http://schemas.microsoft.com/office/powerpoint/2010/main" val="15260197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546396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100497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529964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199130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  <p:extLst>
      <p:ext uri="{BB962C8B-B14F-4D97-AF65-F5344CB8AC3E}">
        <p14:creationId xmlns="" xmlns:p14="http://schemas.microsoft.com/office/powerpoint/2010/main" val="1980522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2531494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975528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780273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182441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  <p:extLst>
      <p:ext uri="{BB962C8B-B14F-4D97-AF65-F5344CB8AC3E}">
        <p14:creationId xmlns="" xmlns:p14="http://schemas.microsoft.com/office/powerpoint/2010/main" val="1390434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  <p:extLst>
      <p:ext uri="{BB962C8B-B14F-4D97-AF65-F5344CB8AC3E}">
        <p14:creationId xmlns="" xmlns:p14="http://schemas.microsoft.com/office/powerpoint/2010/main" val="407177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9"/>
          <p:cNvSpPr>
            <a:spLocks noChangeArrowheads="1"/>
          </p:cNvSpPr>
          <p:nvPr userDrawn="1"/>
        </p:nvSpPr>
        <p:spPr bwMode="auto">
          <a:xfrm flipV="1">
            <a:off x="0" y="5583238"/>
            <a:ext cx="9144000" cy="92075"/>
          </a:xfrm>
          <a:prstGeom prst="rect">
            <a:avLst/>
          </a:prstGeom>
          <a:solidFill>
            <a:srgbClr val="CCA500">
              <a:alpha val="45097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027" name="Rectangle 25"/>
          <p:cNvSpPr>
            <a:spLocks noChangeArrowheads="1"/>
          </p:cNvSpPr>
          <p:nvPr userDrawn="1"/>
        </p:nvSpPr>
        <p:spPr bwMode="auto">
          <a:xfrm>
            <a:off x="0" y="0"/>
            <a:ext cx="9144000" cy="908050"/>
          </a:xfrm>
          <a:prstGeom prst="rect">
            <a:avLst/>
          </a:prstGeom>
          <a:solidFill>
            <a:srgbClr val="F4F3EC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pic>
        <p:nvPicPr>
          <p:cNvPr id="1028" name="Picture 27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013" y="0"/>
            <a:ext cx="1550987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uppieren 4"/>
          <p:cNvGrpSpPr/>
          <p:nvPr userDrawn="1"/>
        </p:nvGrpSpPr>
        <p:grpSpPr>
          <a:xfrm>
            <a:off x="287345" y="5805264"/>
            <a:ext cx="8569310" cy="896018"/>
            <a:chOff x="429012" y="2980991"/>
            <a:chExt cx="8569310" cy="896018"/>
          </a:xfrm>
        </p:grpSpPr>
        <p:pic>
          <p:nvPicPr>
            <p:cNvPr id="2" name="Grafik 1"/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5125" y="2980991"/>
              <a:ext cx="5811465" cy="896018"/>
            </a:xfrm>
            <a:prstGeom prst="rect">
              <a:avLst/>
            </a:prstGeom>
          </p:spPr>
        </p:pic>
        <p:pic>
          <p:nvPicPr>
            <p:cNvPr id="3" name="Grafik 2"/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8690" y="3061124"/>
              <a:ext cx="1259632" cy="735753"/>
            </a:xfrm>
            <a:prstGeom prst="rect">
              <a:avLst/>
            </a:prstGeom>
          </p:spPr>
        </p:pic>
        <p:pic>
          <p:nvPicPr>
            <p:cNvPr id="4" name="Grafik 3"/>
            <p:cNvPicPr>
              <a:picLocks noChangeAspect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012" y="2980991"/>
              <a:ext cx="1263519" cy="896018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ChangeArrowheads="1"/>
          </p:cNvSpPr>
          <p:nvPr/>
        </p:nvSpPr>
        <p:spPr bwMode="auto">
          <a:xfrm>
            <a:off x="0" y="1773238"/>
            <a:ext cx="8675688" cy="63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de-DE" altLang="de-DE" sz="2000" b="1" dirty="0">
                <a:solidFill>
                  <a:srgbClr val="4D4D4D"/>
                </a:solidFill>
              </a:rPr>
              <a:t/>
            </a:r>
            <a:br>
              <a:rPr lang="de-DE" altLang="de-DE" sz="2000" b="1" dirty="0">
                <a:solidFill>
                  <a:srgbClr val="4D4D4D"/>
                </a:solidFill>
              </a:rPr>
            </a:br>
            <a:r>
              <a:rPr lang="de-DE" altLang="de-DE" sz="2400" b="1" dirty="0">
                <a:solidFill>
                  <a:schemeClr val="tx2"/>
                </a:solidFill>
              </a:rPr>
              <a:t/>
            </a:r>
            <a:br>
              <a:rPr lang="de-DE" altLang="de-DE" sz="2400" b="1" dirty="0">
                <a:solidFill>
                  <a:schemeClr val="tx2"/>
                </a:solidFill>
              </a:rPr>
            </a:br>
            <a:r>
              <a:rPr lang="de-DE" altLang="de-DE" sz="2400" b="1" dirty="0">
                <a:solidFill>
                  <a:schemeClr val="tx2"/>
                </a:solidFill>
              </a:rPr>
              <a:t>Entwicklung einer offenen Austauschplattform "</a:t>
            </a:r>
            <a:r>
              <a:rPr lang="de-DE" altLang="de-DE" sz="2400" b="1" dirty="0" err="1" smtClean="0">
                <a:solidFill>
                  <a:schemeClr val="tx2"/>
                </a:solidFill>
              </a:rPr>
              <a:t>GenderMed</a:t>
            </a:r>
            <a:r>
              <a:rPr lang="de-DE" altLang="de-DE" sz="2400" b="1" dirty="0" smtClean="0">
                <a:solidFill>
                  <a:schemeClr val="tx2"/>
                </a:solidFill>
              </a:rPr>
              <a:t>-Wiki</a:t>
            </a:r>
            <a:r>
              <a:rPr lang="de-DE" altLang="de-DE" sz="2400" b="1" dirty="0">
                <a:solidFill>
                  <a:schemeClr val="tx2"/>
                </a:solidFill>
              </a:rPr>
              <a:t>"</a:t>
            </a:r>
            <a:endParaRPr lang="de-DE" altLang="de-DE" sz="3200" b="1" dirty="0">
              <a:solidFill>
                <a:schemeClr val="tx2"/>
              </a:solidFill>
            </a:endParaRPr>
          </a:p>
        </p:txBody>
      </p:sp>
      <p:pic>
        <p:nvPicPr>
          <p:cNvPr id="205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5600" y="0"/>
            <a:ext cx="370840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285852" y="1500174"/>
            <a:ext cx="59293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400" b="1" i="1" u="sng" dirty="0" smtClean="0">
                <a:solidFill>
                  <a:schemeClr val="accent3">
                    <a:lumMod val="75000"/>
                  </a:schemeClr>
                </a:solidFill>
              </a:rPr>
              <a:t>Gliederung _________________                                  </a:t>
            </a:r>
            <a:endParaRPr lang="de-DE" sz="2400" u="sng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de-DE" sz="2000" b="1" dirty="0" smtClean="0">
                <a:solidFill>
                  <a:schemeClr val="accent1"/>
                </a:solidFill>
              </a:rPr>
              <a:t>Epidemiologie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de-DE" sz="2000" b="1" dirty="0" smtClean="0">
                <a:solidFill>
                  <a:schemeClr val="accent1"/>
                </a:solidFill>
              </a:rPr>
              <a:t>Symptome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de-DE" sz="2000" b="1" dirty="0" smtClean="0">
                <a:solidFill>
                  <a:schemeClr val="accent1"/>
                </a:solidFill>
              </a:rPr>
              <a:t>Literatur</a:t>
            </a:r>
            <a:endParaRPr lang="de-DE" dirty="0" smtClean="0">
              <a:solidFill>
                <a:schemeClr val="tx2"/>
              </a:solidFill>
            </a:endParaRPr>
          </a:p>
          <a:p>
            <a:pPr marL="342900" indent="-342900">
              <a:buAutoNum type="arabicPeriod" startAt="3"/>
            </a:pPr>
            <a:endParaRPr lang="de-DE" dirty="0" smtClean="0">
              <a:solidFill>
                <a:schemeClr val="tx2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214282" y="184666"/>
            <a:ext cx="62151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solidFill>
                  <a:schemeClr val="accent1"/>
                </a:solidFill>
              </a:rPr>
              <a:t>Krankheitsbild: </a:t>
            </a:r>
          </a:p>
          <a:p>
            <a:r>
              <a:rPr lang="de-DE" sz="2400" b="1" dirty="0" smtClean="0">
                <a:solidFill>
                  <a:schemeClr val="tx2"/>
                </a:solidFill>
              </a:rPr>
              <a:t>Essstörungen</a:t>
            </a:r>
          </a:p>
        </p:txBody>
      </p:sp>
      <p:pic>
        <p:nvPicPr>
          <p:cNvPr id="4" name="Grafik 3" descr="Bild_Essstörunge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2490" y="2214554"/>
            <a:ext cx="1844088" cy="18605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42844" y="242808"/>
            <a:ext cx="66437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u="sng" dirty="0" smtClean="0">
                <a:solidFill>
                  <a:schemeClr val="accent1"/>
                </a:solidFill>
              </a:rPr>
              <a:t>Epidemiologie_____</a:t>
            </a:r>
            <a:endParaRPr lang="de-DE" sz="2000" b="1" u="sng" dirty="0">
              <a:solidFill>
                <a:schemeClr val="accent1"/>
              </a:solidFill>
            </a:endParaRPr>
          </a:p>
        </p:txBody>
      </p:sp>
      <p:graphicFrame>
        <p:nvGraphicFramePr>
          <p:cNvPr id="4" name="Tabelle 3"/>
          <p:cNvGraphicFramePr>
            <a:graphicFrameLocks noGrp="1"/>
          </p:cNvGraphicFramePr>
          <p:nvPr/>
        </p:nvGraphicFramePr>
        <p:xfrm>
          <a:off x="714348" y="2602232"/>
          <a:ext cx="771530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2922"/>
                <a:gridCol w="1963896"/>
                <a:gridCol w="1845733"/>
                <a:gridCol w="2432753"/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Störungsbild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Anorexia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nervosa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Bulimia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nervosa</a:t>
                      </a:r>
                      <a:r>
                        <a:rPr lang="de-DE" baseline="0" dirty="0" smtClean="0"/>
                        <a:t> 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Binge </a:t>
                      </a:r>
                      <a:r>
                        <a:rPr lang="de-DE" dirty="0" err="1" smtClean="0"/>
                        <a:t>Eating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Disorder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Prävalenz</a:t>
                      </a:r>
                      <a:endParaRPr lang="de-DE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0.2-0.8 %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ca. 1.5 %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2-5 </a:t>
                      </a:r>
                      <a:r>
                        <a:rPr lang="de-DE" dirty="0" smtClean="0"/>
                        <a:t>%</a:t>
                      </a:r>
                      <a:endParaRPr lang="de-DE" dirty="0"/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w:m </a:t>
                      </a:r>
                      <a:endParaRPr lang="de-DE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11:1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11:1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1:1 bis 3:1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714348" y="3834474"/>
            <a:ext cx="7715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Angaben zu Prävalenz und Geschlechterverhältnis </a:t>
            </a:r>
          </a:p>
          <a:p>
            <a:r>
              <a:rPr lang="de-DE" sz="1200" dirty="0" smtClean="0"/>
              <a:t>[Quelle: Wissenschaftliches Kuratorium der Deutschen Hauptstelle für Suchtfragen e. V.] </a:t>
            </a:r>
            <a:endParaRPr lang="de-DE" sz="1200" dirty="0"/>
          </a:p>
        </p:txBody>
      </p:sp>
      <p:sp>
        <p:nvSpPr>
          <p:cNvPr id="6" name="Textfeld 5"/>
          <p:cNvSpPr txBox="1"/>
          <p:nvPr/>
        </p:nvSpPr>
        <p:spPr>
          <a:xfrm>
            <a:off x="642910" y="1362662"/>
            <a:ext cx="7786742" cy="923330"/>
          </a:xfrm>
          <a:prstGeom prst="rect">
            <a:avLst/>
          </a:prstGeom>
          <a:noFill/>
          <a:ln w="3175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accent3"/>
                </a:solidFill>
                <a:sym typeface="Wingdings" pitchFamily="2" charset="2"/>
              </a:rPr>
              <a:t>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smtClean="0"/>
              <a:t>Nur sehr wenige medizinische &amp; psychiatrische Störungen weisen einen so enormen Geschlechterunterschied auf, wie er bei </a:t>
            </a:r>
            <a:r>
              <a:rPr lang="de-DE" dirty="0" err="1" smtClean="0"/>
              <a:t>Anorexia</a:t>
            </a:r>
            <a:r>
              <a:rPr lang="de-DE" dirty="0" smtClean="0"/>
              <a:t> </a:t>
            </a:r>
            <a:r>
              <a:rPr lang="de-DE" dirty="0" err="1" smtClean="0"/>
              <a:t>nervosa</a:t>
            </a:r>
            <a:r>
              <a:rPr lang="de-DE" dirty="0" smtClean="0"/>
              <a:t> und </a:t>
            </a:r>
            <a:r>
              <a:rPr lang="de-DE" dirty="0" err="1" smtClean="0"/>
              <a:t>Bulimia</a:t>
            </a:r>
            <a:r>
              <a:rPr lang="de-DE" dirty="0" smtClean="0"/>
              <a:t> </a:t>
            </a:r>
            <a:r>
              <a:rPr lang="de-DE" dirty="0" err="1" smtClean="0"/>
              <a:t>nervosa</a:t>
            </a:r>
            <a:r>
              <a:rPr lang="de-DE" dirty="0" smtClean="0"/>
              <a:t> zu beobachten ist.</a:t>
            </a:r>
            <a:endParaRPr lang="de-DE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42844" y="242808"/>
            <a:ext cx="66437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u="sng" dirty="0" smtClean="0">
                <a:solidFill>
                  <a:schemeClr val="accent1"/>
                </a:solidFill>
              </a:rPr>
              <a:t>Epidemiologie_____</a:t>
            </a:r>
            <a:endParaRPr lang="de-DE" sz="2000" b="1" u="sng" dirty="0">
              <a:solidFill>
                <a:schemeClr val="accent1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85720" y="4714884"/>
            <a:ext cx="60043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Prävalenz des Verdachts auf Essstörungen im Kinder- und Jugendalter (Selbstbericht via SCOFF) </a:t>
            </a:r>
          </a:p>
          <a:p>
            <a:r>
              <a:rPr lang="de-DE" sz="1200" dirty="0" smtClean="0"/>
              <a:t>[Quelle: </a:t>
            </a:r>
            <a:r>
              <a:rPr lang="de-DE" sz="1200" dirty="0" err="1" smtClean="0"/>
              <a:t>GenderMed</a:t>
            </a:r>
            <a:r>
              <a:rPr lang="de-DE" sz="1200" dirty="0" smtClean="0"/>
              <a:t>-Wiki, nach </a:t>
            </a:r>
            <a:r>
              <a:rPr lang="de-DE" sz="1200" dirty="0" err="1" smtClean="0"/>
              <a:t>Hölling</a:t>
            </a:r>
            <a:r>
              <a:rPr lang="de-DE" sz="1200" dirty="0" smtClean="0"/>
              <a:t> und Schlack, 2007]</a:t>
            </a:r>
            <a:endParaRPr lang="de-DE" sz="1200" dirty="0"/>
          </a:p>
        </p:txBody>
      </p:sp>
      <p:sp>
        <p:nvSpPr>
          <p:cNvPr id="5" name="Textfeld 4"/>
          <p:cNvSpPr txBox="1"/>
          <p:nvPr/>
        </p:nvSpPr>
        <p:spPr>
          <a:xfrm>
            <a:off x="6572264" y="1142984"/>
            <a:ext cx="2357454" cy="3139321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/>
              <a:buChar char="à"/>
            </a:pPr>
            <a:r>
              <a:rPr lang="de-DE" dirty="0" smtClean="0"/>
              <a:t> Erstmanifestation von </a:t>
            </a:r>
            <a:r>
              <a:rPr lang="de-DE" dirty="0" err="1" smtClean="0"/>
              <a:t>Anorexie</a:t>
            </a:r>
            <a:r>
              <a:rPr lang="de-DE" dirty="0" smtClean="0"/>
              <a:t>/Bulimie meist in Adoleszenz </a:t>
            </a:r>
          </a:p>
          <a:p>
            <a:pPr>
              <a:buFont typeface="Wingdings"/>
              <a:buChar char="à"/>
            </a:pPr>
            <a:endParaRPr lang="de-DE" dirty="0" smtClean="0"/>
          </a:p>
          <a:p>
            <a:pPr>
              <a:buFont typeface="Wingdings"/>
              <a:buChar char="à"/>
            </a:pPr>
            <a:r>
              <a:rPr lang="de-DE" dirty="0" smtClean="0"/>
              <a:t> Geschlechter-</a:t>
            </a:r>
            <a:r>
              <a:rPr lang="de-DE" dirty="0" err="1" smtClean="0"/>
              <a:t>differenz</a:t>
            </a:r>
            <a:r>
              <a:rPr lang="de-DE" dirty="0" smtClean="0"/>
              <a:t> erst mit Beginn der Pubertät</a:t>
            </a:r>
          </a:p>
          <a:p>
            <a:pPr>
              <a:buFont typeface="Wingdings"/>
              <a:buChar char="à"/>
            </a:pPr>
            <a:endParaRPr lang="de-DE" dirty="0" smtClean="0"/>
          </a:p>
          <a:p>
            <a:pPr>
              <a:buFont typeface="Wingdings"/>
              <a:buChar char="à"/>
            </a:pPr>
            <a:r>
              <a:rPr lang="de-DE" dirty="0" smtClean="0"/>
              <a:t> Jungen erkranken meist einige Jahre später als Mädchen</a:t>
            </a:r>
            <a:endParaRPr lang="de-DE" dirty="0"/>
          </a:p>
        </p:txBody>
      </p:sp>
      <p:pic>
        <p:nvPicPr>
          <p:cNvPr id="6" name="Grafik 5" descr="Prävalenz Essstörungen Jungen_Mädche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568" y="1142984"/>
            <a:ext cx="6011538" cy="3474559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14282" y="214290"/>
            <a:ext cx="59293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u="sng" dirty="0" smtClean="0">
                <a:solidFill>
                  <a:schemeClr val="accent1"/>
                </a:solidFill>
              </a:rPr>
              <a:t>Symptome_____</a:t>
            </a:r>
            <a:endParaRPr lang="de-DE" sz="2000" b="1" u="sng" dirty="0">
              <a:solidFill>
                <a:schemeClr val="accent1"/>
              </a:solidFill>
            </a:endParaRPr>
          </a:p>
        </p:txBody>
      </p:sp>
      <p:graphicFrame>
        <p:nvGraphicFramePr>
          <p:cNvPr id="4" name="Tabelle 3"/>
          <p:cNvGraphicFramePr>
            <a:graphicFrameLocks noGrp="1"/>
          </p:cNvGraphicFramePr>
          <p:nvPr/>
        </p:nvGraphicFramePr>
        <p:xfrm>
          <a:off x="500034" y="2000240"/>
          <a:ext cx="8143932" cy="274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8893"/>
                <a:gridCol w="2857520"/>
                <a:gridCol w="2857519"/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Symptom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Frauen 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Männer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b="1" i="1" dirty="0" smtClean="0">
                          <a:solidFill>
                            <a:schemeClr val="tx2"/>
                          </a:solidFill>
                        </a:rPr>
                        <a:t>Gewichtsreduzierende</a:t>
                      </a:r>
                      <a:r>
                        <a:rPr lang="de-DE" b="1" i="1" baseline="0" dirty="0" smtClean="0">
                          <a:solidFill>
                            <a:schemeClr val="tx2"/>
                          </a:solidFill>
                        </a:rPr>
                        <a:t> Maßnahmen</a:t>
                      </a:r>
                      <a:endParaRPr lang="de-DE" b="1" i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de-DE" sz="18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Häufiger </a:t>
                      </a:r>
                      <a:r>
                        <a:rPr lang="de-DE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gesundheits-schädliche Praktiken, z. B. Einnahme von Diuretika, </a:t>
                      </a:r>
                      <a:r>
                        <a:rPr lang="de-DE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Laxantien</a:t>
                      </a:r>
                      <a:r>
                        <a:rPr lang="de-DE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de-DE" sz="18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Appetitzüglern und/oder Erbrechen nach einer Mahlzeit.</a:t>
                      </a:r>
                      <a:endParaRPr lang="de-DE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de-DE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Häufiger exzessive sportliche Betätigung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de-DE" sz="1800" b="0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de-DE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Die bei </a:t>
                      </a:r>
                      <a:r>
                        <a:rPr lang="de-DE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Anorexie</a:t>
                      </a:r>
                      <a:r>
                        <a:rPr lang="de-DE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typische</a:t>
                      </a:r>
                      <a:r>
                        <a:rPr lang="de-DE" sz="18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Hyperaktivität tritt</a:t>
                      </a:r>
                      <a:r>
                        <a:rPr lang="de-DE" sz="18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öfter </a:t>
                      </a:r>
                      <a:r>
                        <a:rPr lang="de-DE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bei Männern als bei Frauen auf</a:t>
                      </a:r>
                      <a:endParaRPr lang="de-DE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b="1" i="1" dirty="0" smtClean="0">
                          <a:solidFill>
                            <a:schemeClr val="tx2"/>
                          </a:solidFill>
                        </a:rPr>
                        <a:t>Endokrine</a:t>
                      </a:r>
                      <a:r>
                        <a:rPr lang="de-DE" b="1" i="1" baseline="0" dirty="0" smtClean="0">
                          <a:solidFill>
                            <a:schemeClr val="tx2"/>
                          </a:solidFill>
                        </a:rPr>
                        <a:t> Störung</a:t>
                      </a:r>
                      <a:endParaRPr lang="de-DE" b="1" i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Amenorrhoe</a:t>
                      </a:r>
                      <a:r>
                        <a:rPr lang="de-DE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und </a:t>
                      </a:r>
                      <a:r>
                        <a:rPr lang="de-DE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Libidoverlust</a:t>
                      </a:r>
                      <a:endParaRPr lang="de-DE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de-DE" sz="18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Potenz- und </a:t>
                      </a:r>
                      <a:r>
                        <a:rPr lang="de-DE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Libidoverlust</a:t>
                      </a:r>
                      <a:endParaRPr lang="de-DE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428596" y="4786322"/>
            <a:ext cx="8215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Beispiele für (tendenzielle) Unterschiede in der </a:t>
            </a:r>
            <a:r>
              <a:rPr lang="de-DE" sz="1600" dirty="0" err="1" smtClean="0"/>
              <a:t>Symptomausprägung</a:t>
            </a:r>
            <a:r>
              <a:rPr lang="de-DE" sz="1600" dirty="0" smtClean="0"/>
              <a:t> </a:t>
            </a:r>
            <a:endParaRPr lang="de-DE" sz="1600" dirty="0"/>
          </a:p>
        </p:txBody>
      </p:sp>
      <p:sp>
        <p:nvSpPr>
          <p:cNvPr id="6" name="Textfeld 5"/>
          <p:cNvSpPr txBox="1"/>
          <p:nvPr/>
        </p:nvSpPr>
        <p:spPr>
          <a:xfrm>
            <a:off x="214314" y="1345156"/>
            <a:ext cx="8715404" cy="369332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smtClean="0"/>
              <a:t>Symptome einer Essstörung sind bei beiden Geschlechtern zumindest sehr ähnlich.</a:t>
            </a:r>
            <a:endParaRPr lang="de-DE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57158" y="285728"/>
            <a:ext cx="62151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u="sng" dirty="0" smtClean="0">
                <a:solidFill>
                  <a:schemeClr val="accent1"/>
                </a:solidFill>
              </a:rPr>
              <a:t>Literatur_____</a:t>
            </a:r>
            <a:endParaRPr lang="de-DE" sz="2000" b="1" u="sng" dirty="0">
              <a:solidFill>
                <a:schemeClr val="accent1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14282" y="1071546"/>
            <a:ext cx="864399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dirty="0" smtClean="0"/>
              <a:t> </a:t>
            </a:r>
            <a:r>
              <a:rPr lang="en-US" sz="1400" dirty="0" smtClean="0"/>
              <a:t>Braun DL, Sunday SR, Huang A, </a:t>
            </a:r>
            <a:r>
              <a:rPr lang="en-US" sz="1400" dirty="0" err="1" smtClean="0"/>
              <a:t>Halmi</a:t>
            </a:r>
            <a:r>
              <a:rPr lang="en-US" sz="1400" dirty="0" smtClean="0"/>
              <a:t> KA. More males seek treatment for eating disorders. Int. J. Eat. 	</a:t>
            </a:r>
            <a:r>
              <a:rPr lang="en-US" sz="1400" dirty="0" err="1" smtClean="0"/>
              <a:t>Disord</a:t>
            </a:r>
            <a:r>
              <a:rPr lang="en-US" sz="1400" dirty="0" smtClean="0"/>
              <a:t>. 1999; 25(4):415–24.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</a:t>
            </a:r>
            <a:r>
              <a:rPr lang="de-DE" sz="1400" dirty="0" smtClean="0"/>
              <a:t>Fichter MM. Magersucht und </a:t>
            </a:r>
            <a:r>
              <a:rPr lang="de-DE" sz="1400" dirty="0" err="1" smtClean="0"/>
              <a:t>Bulimia</a:t>
            </a:r>
            <a:r>
              <a:rPr lang="de-DE" sz="1400" dirty="0" smtClean="0"/>
              <a:t>: Empirische Untersuchungen zur Epidemiologie, Symptomatologie, 	Nosologie und zum Verlauf. Berlin, Heidelberg, New York: Springer; 1985.</a:t>
            </a:r>
          </a:p>
          <a:p>
            <a:pPr>
              <a:buFont typeface="Arial" pitchFamily="34" charset="0"/>
              <a:buChar char="•"/>
            </a:pPr>
            <a:r>
              <a:rPr lang="de-DE" sz="1400" dirty="0" smtClean="0"/>
              <a:t> </a:t>
            </a:r>
            <a:r>
              <a:rPr lang="de-DE" sz="1400" dirty="0" err="1" smtClean="0"/>
              <a:t>Garfinkel</a:t>
            </a:r>
            <a:r>
              <a:rPr lang="de-DE" sz="1400" dirty="0" smtClean="0"/>
              <a:t>, P.E., Lin, E., Goering, P., </a:t>
            </a:r>
            <a:r>
              <a:rPr lang="de-DE" sz="1400" dirty="0" err="1" smtClean="0"/>
              <a:t>Spegg</a:t>
            </a:r>
            <a:r>
              <a:rPr lang="de-DE" sz="1400" dirty="0" smtClean="0"/>
              <a:t>, C., Goldbloom, D.S., Kennedy, S., Kaplan, A.S. &amp; </a:t>
            </a:r>
            <a:r>
              <a:rPr lang="de-DE" sz="1400" dirty="0" err="1" smtClean="0"/>
              <a:t>Woodside</a:t>
            </a:r>
            <a:r>
              <a:rPr lang="de-DE" sz="1400" dirty="0" smtClean="0"/>
              <a:t>, 	D.B. </a:t>
            </a:r>
            <a:r>
              <a:rPr lang="de-DE" sz="1400" dirty="0" err="1" smtClean="0"/>
              <a:t>Bulimia</a:t>
            </a:r>
            <a:r>
              <a:rPr lang="de-DE" sz="1400" dirty="0" smtClean="0"/>
              <a:t> </a:t>
            </a:r>
            <a:r>
              <a:rPr lang="de-DE" sz="1400" dirty="0" err="1" smtClean="0"/>
              <a:t>nervosa</a:t>
            </a:r>
            <a:r>
              <a:rPr lang="de-DE" sz="1400" dirty="0" smtClean="0"/>
              <a:t> in a </a:t>
            </a:r>
            <a:r>
              <a:rPr lang="de-DE" sz="1400" dirty="0" err="1" smtClean="0"/>
              <a:t>Canadian</a:t>
            </a:r>
            <a:r>
              <a:rPr lang="de-DE" sz="1400" dirty="0" smtClean="0"/>
              <a:t> </a:t>
            </a:r>
            <a:r>
              <a:rPr lang="de-DE" sz="1400" dirty="0" err="1" smtClean="0"/>
              <a:t>community</a:t>
            </a:r>
            <a:r>
              <a:rPr lang="de-DE" sz="1400" dirty="0" smtClean="0"/>
              <a:t> sample: </a:t>
            </a:r>
            <a:r>
              <a:rPr lang="de-DE" sz="1400" dirty="0" err="1" smtClean="0"/>
              <a:t>prevalence</a:t>
            </a:r>
            <a:r>
              <a:rPr lang="de-DE" sz="1400" dirty="0" smtClean="0"/>
              <a:t> </a:t>
            </a:r>
            <a:r>
              <a:rPr lang="de-DE" sz="1400" dirty="0" err="1" smtClean="0"/>
              <a:t>and</a:t>
            </a:r>
            <a:r>
              <a:rPr lang="de-DE" sz="1400" dirty="0" smtClean="0"/>
              <a:t> </a:t>
            </a:r>
            <a:r>
              <a:rPr lang="de-DE" sz="1400" dirty="0" err="1" smtClean="0"/>
              <a:t>comparison</a:t>
            </a:r>
            <a:r>
              <a:rPr lang="de-DE" sz="1400" dirty="0" smtClean="0"/>
              <a:t> </a:t>
            </a:r>
            <a:r>
              <a:rPr lang="de-DE" sz="1400" dirty="0" err="1" smtClean="0"/>
              <a:t>of</a:t>
            </a:r>
            <a:r>
              <a:rPr lang="de-DE" sz="1400" dirty="0" smtClean="0"/>
              <a:t> </a:t>
            </a:r>
            <a:r>
              <a:rPr lang="de-DE" sz="1400" dirty="0" err="1" smtClean="0"/>
              <a:t>subgroups</a:t>
            </a:r>
            <a:r>
              <a:rPr lang="de-DE" sz="1400" dirty="0" smtClean="0"/>
              <a:t>. 	American Journal </a:t>
            </a:r>
            <a:r>
              <a:rPr lang="de-DE" sz="1400" dirty="0" err="1" smtClean="0"/>
              <a:t>of</a:t>
            </a:r>
            <a:r>
              <a:rPr lang="de-DE" sz="1400" dirty="0" smtClean="0"/>
              <a:t> </a:t>
            </a:r>
            <a:r>
              <a:rPr lang="de-DE" sz="1400" dirty="0" err="1" smtClean="0"/>
              <a:t>Psychiatry</a:t>
            </a:r>
            <a:r>
              <a:rPr lang="de-DE" sz="1400" dirty="0" smtClean="0"/>
              <a:t> 1995; 152.</a:t>
            </a:r>
          </a:p>
          <a:p>
            <a:pPr>
              <a:buFont typeface="Arial" pitchFamily="34" charset="0"/>
              <a:buChar char="•"/>
            </a:pPr>
            <a:r>
              <a:rPr lang="de-DE" sz="1400" dirty="0" smtClean="0"/>
              <a:t> </a:t>
            </a:r>
            <a:r>
              <a:rPr lang="de-DE" sz="1400" dirty="0" err="1" smtClean="0"/>
              <a:t>Hölling</a:t>
            </a:r>
            <a:r>
              <a:rPr lang="de-DE" sz="1400" dirty="0" smtClean="0"/>
              <a:t> H, Schlack R. Essstörungen im Kindes- und Jugendalter. Erste Ergebnisse aus dem Kinder- und 	Jugendgesundheitssurvey (</a:t>
            </a:r>
            <a:r>
              <a:rPr lang="de-DE" sz="1400" dirty="0" err="1" smtClean="0"/>
              <a:t>KiGGS</a:t>
            </a:r>
            <a:r>
              <a:rPr lang="de-DE" sz="1400" dirty="0" smtClean="0"/>
              <a:t>). Bundesgesundheitsblatt, Gesundheitsforschung, 	Gesundheitsschutz 2007; 50(5-6):794–9.</a:t>
            </a:r>
          </a:p>
          <a:p>
            <a:pPr>
              <a:buFont typeface="Arial" pitchFamily="34" charset="0"/>
              <a:buChar char="•"/>
            </a:pPr>
            <a:r>
              <a:rPr lang="de-DE" sz="1400" dirty="0" smtClean="0"/>
              <a:t> Lautenbacher S. Gehirn und Geschlecht: Neurowissenschaft des kleinen Unterschieds zwischen Frau und 	Mann. Heidelberg: Springer; 2007.</a:t>
            </a:r>
          </a:p>
          <a:p>
            <a:pPr>
              <a:buFont typeface="Arial" pitchFamily="34" charset="0"/>
              <a:buChar char="•"/>
            </a:pPr>
            <a:r>
              <a:rPr lang="de-DE" sz="1400" dirty="0" smtClean="0"/>
              <a:t> Sharp CW, Clark SA, </a:t>
            </a:r>
            <a:r>
              <a:rPr lang="de-DE" sz="1400" dirty="0" err="1" smtClean="0"/>
              <a:t>Dunan</a:t>
            </a:r>
            <a:r>
              <a:rPr lang="de-DE" sz="1400" dirty="0" smtClean="0"/>
              <a:t> JR, Blackwood, Douglas H. R., Shapiro CM. Clinical </a:t>
            </a:r>
            <a:r>
              <a:rPr lang="de-DE" sz="1400" dirty="0" err="1" smtClean="0"/>
              <a:t>presentation</a:t>
            </a:r>
            <a:r>
              <a:rPr lang="de-DE" sz="1400" dirty="0" smtClean="0"/>
              <a:t> </a:t>
            </a:r>
            <a:r>
              <a:rPr lang="de-DE" sz="1400" dirty="0" err="1" smtClean="0"/>
              <a:t>of</a:t>
            </a:r>
            <a:r>
              <a:rPr lang="de-DE" sz="1400" dirty="0" smtClean="0"/>
              <a:t> </a:t>
            </a:r>
            <a:r>
              <a:rPr lang="de-DE" sz="1400" dirty="0" err="1" smtClean="0"/>
              <a:t>anorexia</a:t>
            </a:r>
            <a:r>
              <a:rPr lang="de-DE" sz="1400" dirty="0" smtClean="0"/>
              <a:t> 	</a:t>
            </a:r>
            <a:r>
              <a:rPr lang="de-DE" sz="1400" dirty="0" err="1" smtClean="0"/>
              <a:t>nervosa</a:t>
            </a:r>
            <a:r>
              <a:rPr lang="de-DE" sz="1400" dirty="0" smtClean="0"/>
              <a:t> in </a:t>
            </a:r>
            <a:r>
              <a:rPr lang="de-DE" sz="1400" dirty="0" err="1" smtClean="0"/>
              <a:t>males</a:t>
            </a:r>
            <a:r>
              <a:rPr lang="de-DE" sz="1400" dirty="0" smtClean="0"/>
              <a:t>: 24 </a:t>
            </a:r>
            <a:r>
              <a:rPr lang="de-DE" sz="1400" dirty="0" err="1" smtClean="0"/>
              <a:t>new</a:t>
            </a:r>
            <a:r>
              <a:rPr lang="de-DE" sz="1400" dirty="0" smtClean="0"/>
              <a:t> </a:t>
            </a:r>
            <a:r>
              <a:rPr lang="de-DE" sz="1400" dirty="0" err="1" smtClean="0"/>
              <a:t>cases</a:t>
            </a:r>
            <a:r>
              <a:rPr lang="de-DE" sz="1400" dirty="0" smtClean="0"/>
              <a:t>. Int. J. </a:t>
            </a:r>
            <a:r>
              <a:rPr lang="de-DE" sz="1400" dirty="0" err="1" smtClean="0"/>
              <a:t>Eat</a:t>
            </a:r>
            <a:r>
              <a:rPr lang="de-DE" sz="1400" dirty="0" smtClean="0"/>
              <a:t>. </a:t>
            </a:r>
            <a:r>
              <a:rPr lang="de-DE" sz="1400" dirty="0" err="1" smtClean="0"/>
              <a:t>Disord</a:t>
            </a:r>
            <a:r>
              <a:rPr lang="de-DE" sz="1400" dirty="0" smtClean="0"/>
              <a:t>. 1994; 15(2):125–34.</a:t>
            </a:r>
          </a:p>
          <a:p>
            <a:pPr>
              <a:buFont typeface="Arial" pitchFamily="34" charset="0"/>
              <a:buChar char="•"/>
            </a:pPr>
            <a:r>
              <a:rPr lang="de-DE" sz="1400" dirty="0" smtClean="0"/>
              <a:t> Wissenschaftliches Kuratorium der Deutschen Hauptstelle für Suchtfragen e. V. Suchtmedizinische Reihe, 	Band 3: Essstörungen. Hamm: 2004.</a:t>
            </a:r>
          </a:p>
          <a:p>
            <a:pPr>
              <a:buFont typeface="Arial" pitchFamily="34" charset="0"/>
              <a:buChar char="•"/>
            </a:pPr>
            <a:r>
              <a:rPr lang="de-DE" sz="1400" dirty="0" smtClean="0"/>
              <a:t> </a:t>
            </a:r>
            <a:r>
              <a:rPr lang="de-DE" sz="1400" dirty="0" err="1" smtClean="0"/>
              <a:t>Woodside</a:t>
            </a:r>
            <a:r>
              <a:rPr lang="de-DE" sz="1400" dirty="0" smtClean="0"/>
              <a:t>, D.B., </a:t>
            </a:r>
            <a:r>
              <a:rPr lang="de-DE" sz="1400" dirty="0" err="1" smtClean="0"/>
              <a:t>Garfinkel</a:t>
            </a:r>
            <a:r>
              <a:rPr lang="de-DE" sz="1400" dirty="0" smtClean="0"/>
              <a:t>, P.E., Lin, E., Goering, P., Kaplan, A.S., Goldbloom, D.S., Kennedy SH. 	</a:t>
            </a:r>
            <a:r>
              <a:rPr lang="de-DE" sz="1400" dirty="0" err="1" smtClean="0"/>
              <a:t>Comparisons</a:t>
            </a:r>
            <a:r>
              <a:rPr lang="de-DE" sz="1400" dirty="0" smtClean="0"/>
              <a:t> </a:t>
            </a:r>
            <a:r>
              <a:rPr lang="de-DE" sz="1400" dirty="0" err="1" smtClean="0"/>
              <a:t>of</a:t>
            </a:r>
            <a:r>
              <a:rPr lang="de-DE" sz="1400" dirty="0" smtClean="0"/>
              <a:t> </a:t>
            </a:r>
            <a:r>
              <a:rPr lang="de-DE" sz="1400" dirty="0" err="1" smtClean="0"/>
              <a:t>men</a:t>
            </a:r>
            <a:r>
              <a:rPr lang="de-DE" sz="1400" dirty="0" smtClean="0"/>
              <a:t> </a:t>
            </a:r>
            <a:r>
              <a:rPr lang="de-DE" sz="1400" dirty="0" err="1" smtClean="0"/>
              <a:t>with</a:t>
            </a:r>
            <a:r>
              <a:rPr lang="de-DE" sz="1400" dirty="0" smtClean="0"/>
              <a:t> </a:t>
            </a:r>
            <a:r>
              <a:rPr lang="de-DE" sz="1400" dirty="0" err="1" smtClean="0"/>
              <a:t>full</a:t>
            </a:r>
            <a:r>
              <a:rPr lang="de-DE" sz="1400" dirty="0" smtClean="0"/>
              <a:t> </a:t>
            </a:r>
            <a:r>
              <a:rPr lang="de-DE" sz="1400" dirty="0" err="1" smtClean="0"/>
              <a:t>or</a:t>
            </a:r>
            <a:r>
              <a:rPr lang="de-DE" sz="1400" dirty="0" smtClean="0"/>
              <a:t> partial </a:t>
            </a:r>
            <a:r>
              <a:rPr lang="de-DE" sz="1400" dirty="0" err="1" smtClean="0"/>
              <a:t>eating</a:t>
            </a:r>
            <a:r>
              <a:rPr lang="de-DE" sz="1400" dirty="0" smtClean="0"/>
              <a:t> </a:t>
            </a:r>
            <a:r>
              <a:rPr lang="de-DE" sz="1400" dirty="0" err="1" smtClean="0"/>
              <a:t>disorders</a:t>
            </a:r>
            <a:r>
              <a:rPr lang="de-DE" sz="1400" dirty="0" smtClean="0"/>
              <a:t>, </a:t>
            </a:r>
            <a:r>
              <a:rPr lang="de-DE" sz="1400" dirty="0" err="1" smtClean="0"/>
              <a:t>men</a:t>
            </a:r>
            <a:r>
              <a:rPr lang="de-DE" sz="1400" dirty="0" smtClean="0"/>
              <a:t> </a:t>
            </a:r>
            <a:r>
              <a:rPr lang="de-DE" sz="1400" dirty="0" err="1" smtClean="0"/>
              <a:t>without</a:t>
            </a:r>
            <a:r>
              <a:rPr lang="de-DE" sz="1400" dirty="0" smtClean="0"/>
              <a:t> </a:t>
            </a:r>
            <a:r>
              <a:rPr lang="de-DE" sz="1400" dirty="0" err="1" smtClean="0"/>
              <a:t>eating</a:t>
            </a:r>
            <a:r>
              <a:rPr lang="de-DE" sz="1400" dirty="0" smtClean="0"/>
              <a:t> </a:t>
            </a:r>
            <a:r>
              <a:rPr lang="de-DE" sz="1400" dirty="0" err="1" smtClean="0"/>
              <a:t>disorders</a:t>
            </a:r>
            <a:r>
              <a:rPr lang="de-DE" sz="1400" dirty="0" smtClean="0"/>
              <a:t>, </a:t>
            </a:r>
            <a:r>
              <a:rPr lang="de-DE" sz="1400" dirty="0" err="1" smtClean="0"/>
              <a:t>and</a:t>
            </a:r>
            <a:r>
              <a:rPr lang="de-DE" sz="1400" dirty="0" smtClean="0"/>
              <a:t> </a:t>
            </a:r>
            <a:r>
              <a:rPr lang="de-DE" sz="1400" dirty="0" err="1" smtClean="0"/>
              <a:t>women</a:t>
            </a:r>
            <a:r>
              <a:rPr lang="de-DE" sz="1400" dirty="0" smtClean="0"/>
              <a:t> 	</a:t>
            </a:r>
            <a:r>
              <a:rPr lang="de-DE" sz="1400" dirty="0" err="1" smtClean="0"/>
              <a:t>with</a:t>
            </a:r>
            <a:r>
              <a:rPr lang="de-DE" sz="1400" dirty="0" smtClean="0"/>
              <a:t> </a:t>
            </a:r>
            <a:r>
              <a:rPr lang="de-DE" sz="1400" dirty="0" err="1" smtClean="0"/>
              <a:t>eating</a:t>
            </a:r>
            <a:r>
              <a:rPr lang="de-DE" sz="1400" dirty="0" smtClean="0"/>
              <a:t> </a:t>
            </a:r>
            <a:r>
              <a:rPr lang="de-DE" sz="1400" dirty="0" err="1" smtClean="0"/>
              <a:t>disorders</a:t>
            </a:r>
            <a:r>
              <a:rPr lang="de-DE" sz="1400" dirty="0" smtClean="0"/>
              <a:t> in </a:t>
            </a:r>
            <a:r>
              <a:rPr lang="de-DE" sz="1400" dirty="0" err="1" smtClean="0"/>
              <a:t>the</a:t>
            </a:r>
            <a:r>
              <a:rPr lang="de-DE" sz="1400" dirty="0" smtClean="0"/>
              <a:t> </a:t>
            </a:r>
            <a:r>
              <a:rPr lang="de-DE" sz="1400" dirty="0" err="1" smtClean="0"/>
              <a:t>community</a:t>
            </a:r>
            <a:r>
              <a:rPr lang="de-DE" sz="1400" dirty="0" smtClean="0"/>
              <a:t>. American Journal </a:t>
            </a:r>
            <a:r>
              <a:rPr lang="de-DE" sz="1400" dirty="0" err="1" smtClean="0"/>
              <a:t>of</a:t>
            </a:r>
            <a:r>
              <a:rPr lang="de-DE" sz="1400" dirty="0" smtClean="0"/>
              <a:t> </a:t>
            </a:r>
            <a:r>
              <a:rPr lang="de-DE" sz="1400" dirty="0" err="1" smtClean="0"/>
              <a:t>Psychiatry</a:t>
            </a:r>
            <a:r>
              <a:rPr lang="de-DE" sz="1400" dirty="0" smtClean="0"/>
              <a:t> 2001; 158:570–4.</a:t>
            </a:r>
            <a:endParaRPr lang="de-DE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2411413" y="1700213"/>
            <a:ext cx="4643437" cy="63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de-DE" altLang="de-DE" sz="2400" b="1" dirty="0">
                <a:solidFill>
                  <a:srgbClr val="4D4D4D"/>
                </a:solidFill>
              </a:rPr>
              <a:t/>
            </a:r>
            <a:br>
              <a:rPr lang="de-DE" altLang="de-DE" sz="2400" b="1" dirty="0">
                <a:solidFill>
                  <a:srgbClr val="4D4D4D"/>
                </a:solidFill>
              </a:rPr>
            </a:br>
            <a:r>
              <a:rPr lang="de-DE" altLang="de-DE" sz="4000" b="1" dirty="0">
                <a:solidFill>
                  <a:srgbClr val="3366CC"/>
                </a:solidFill>
              </a:rPr>
              <a:t>Dank</a:t>
            </a:r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785786" y="2781300"/>
            <a:ext cx="8015287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40000"/>
              </a:spcBef>
            </a:pPr>
            <a:r>
              <a:rPr lang="de-DE" altLang="de-DE" b="1" dirty="0"/>
              <a:t>Dieses Vorhaben wird aus Mitteln des Bundesministeriums für Bildung </a:t>
            </a:r>
            <a:br>
              <a:rPr lang="de-DE" altLang="de-DE" b="1" dirty="0"/>
            </a:br>
            <a:r>
              <a:rPr lang="de-DE" altLang="de-DE" b="1" dirty="0"/>
              <a:t>und Forschung unter dem Förderkennzeichen </a:t>
            </a:r>
            <a:r>
              <a:rPr lang="de-DE" altLang="de-DE" b="1" dirty="0" smtClean="0"/>
              <a:t>01FP1506 </a:t>
            </a:r>
            <a:r>
              <a:rPr lang="de-DE" altLang="de-DE" b="1" dirty="0"/>
              <a:t>gefördert.</a:t>
            </a:r>
          </a:p>
          <a:p>
            <a:pPr eaLnBrk="1" hangingPunct="1"/>
            <a:r>
              <a:rPr lang="de-DE" altLang="de-DE" b="1" dirty="0"/>
              <a:t>Die Verantwortung für den Inhalt dieser Veröffentlichung liegt bei den</a:t>
            </a:r>
          </a:p>
          <a:p>
            <a:pPr eaLnBrk="1" hangingPunct="1"/>
            <a:r>
              <a:rPr lang="de-DE" altLang="de-DE" b="1" dirty="0"/>
              <a:t>Autor/-innen.</a:t>
            </a:r>
            <a:endParaRPr lang="de-DE" altLang="de-DE" dirty="0"/>
          </a:p>
        </p:txBody>
      </p:sp>
      <p:pic>
        <p:nvPicPr>
          <p:cNvPr id="4100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5600" y="0"/>
            <a:ext cx="370840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230</Words>
  <Application>Microsoft Office PowerPoint</Application>
  <PresentationFormat>Bildschirmpräsentation (4:3)</PresentationFormat>
  <Paragraphs>58</Paragraphs>
  <Slides>7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8" baseType="lpstr">
      <vt:lpstr>Office-Design</vt:lpstr>
      <vt:lpstr>Folie 1</vt:lpstr>
      <vt:lpstr>Folie 2</vt:lpstr>
      <vt:lpstr>Folie 3</vt:lpstr>
      <vt:lpstr>Folie 4</vt:lpstr>
      <vt:lpstr>Folie 5</vt:lpstr>
      <vt:lpstr>Folie 6</vt:lpstr>
      <vt:lpstr>Folie 7</vt:lpstr>
    </vt:vector>
  </TitlesOfParts>
  <Company>weskom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Reiner Kombuechen</dc:creator>
  <cp:lastModifiedBy>Julia Schreitmüller</cp:lastModifiedBy>
  <cp:revision>104</cp:revision>
  <dcterms:created xsi:type="dcterms:W3CDTF">2011-07-11T11:26:13Z</dcterms:created>
  <dcterms:modified xsi:type="dcterms:W3CDTF">2016-06-28T12:01:26Z</dcterms:modified>
</cp:coreProperties>
</file>