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BF3A4-08A2-4050-A64F-3744B4E06643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1169839-048E-48FF-AC6B-4AC319A8B20E}">
      <dgm:prSet phldrT="[Text]"/>
      <dgm:spPr>
        <a:solidFill>
          <a:schemeClr val="accent3"/>
        </a:solidFill>
      </dgm:spPr>
      <dgm:t>
        <a:bodyPr/>
        <a:lstStyle/>
        <a:p>
          <a:r>
            <a:rPr lang="de-DE" dirty="0"/>
            <a:t>Biologische Faktoren</a:t>
          </a:r>
        </a:p>
      </dgm:t>
    </dgm:pt>
    <dgm:pt modelId="{95DCD6DB-7C6A-4F61-9252-AE3D59CDA2F9}" type="parTrans" cxnId="{4AEDDF8B-8793-4EE9-95CE-4907DF3A0485}">
      <dgm:prSet/>
      <dgm:spPr/>
      <dgm:t>
        <a:bodyPr/>
        <a:lstStyle/>
        <a:p>
          <a:endParaRPr lang="de-DE"/>
        </a:p>
      </dgm:t>
    </dgm:pt>
    <dgm:pt modelId="{5A41789E-E41C-461E-95A2-5F3BCFEBC274}" type="sibTrans" cxnId="{4AEDDF8B-8793-4EE9-95CE-4907DF3A0485}">
      <dgm:prSet/>
      <dgm:spPr/>
      <dgm:t>
        <a:bodyPr/>
        <a:lstStyle/>
        <a:p>
          <a:endParaRPr lang="de-DE"/>
        </a:p>
      </dgm:t>
    </dgm:pt>
    <dgm:pt modelId="{3BA6575B-B988-4CB9-AEB1-668431ABC62A}">
      <dgm:prSet phldrT="[Text]"/>
      <dgm:spPr>
        <a:solidFill>
          <a:schemeClr val="accent3"/>
        </a:solidFill>
      </dgm:spPr>
      <dgm:t>
        <a:bodyPr/>
        <a:lstStyle/>
        <a:p>
          <a:r>
            <a:rPr lang="de-DE" dirty="0"/>
            <a:t>Psychosoziale Faktoren</a:t>
          </a:r>
        </a:p>
      </dgm:t>
    </dgm:pt>
    <dgm:pt modelId="{57FE88F9-A706-412D-B7F6-ED57A7FE5553}" type="parTrans" cxnId="{2B869170-D319-4D0E-BD7C-11410C117192}">
      <dgm:prSet/>
      <dgm:spPr/>
      <dgm:t>
        <a:bodyPr/>
        <a:lstStyle/>
        <a:p>
          <a:endParaRPr lang="de-DE"/>
        </a:p>
      </dgm:t>
    </dgm:pt>
    <dgm:pt modelId="{48E9EF71-6F0B-4872-9E12-B918AF069348}" type="sibTrans" cxnId="{2B869170-D319-4D0E-BD7C-11410C117192}">
      <dgm:prSet/>
      <dgm:spPr/>
      <dgm:t>
        <a:bodyPr/>
        <a:lstStyle/>
        <a:p>
          <a:endParaRPr lang="de-DE"/>
        </a:p>
      </dgm:t>
    </dgm:pt>
    <dgm:pt modelId="{D6F64D9E-68BA-4BA7-A7D4-FCCE851B2F42}" type="pres">
      <dgm:prSet presAssocID="{58BBF3A4-08A2-4050-A64F-3744B4E06643}" presName="diagram" presStyleCnt="0">
        <dgm:presLayoutVars>
          <dgm:dir/>
          <dgm:resizeHandles val="exact"/>
        </dgm:presLayoutVars>
      </dgm:prSet>
      <dgm:spPr/>
    </dgm:pt>
    <dgm:pt modelId="{1774BF12-B861-4D82-88D7-06F4C8B384CB}" type="pres">
      <dgm:prSet presAssocID="{81169839-048E-48FF-AC6B-4AC319A8B20E}" presName="arrow" presStyleLbl="node1" presStyleIdx="0" presStyleCnt="2">
        <dgm:presLayoutVars>
          <dgm:bulletEnabled val="1"/>
        </dgm:presLayoutVars>
      </dgm:prSet>
      <dgm:spPr/>
    </dgm:pt>
    <dgm:pt modelId="{AE4C2079-08E1-441E-BE3D-2797DD262478}" type="pres">
      <dgm:prSet presAssocID="{3BA6575B-B988-4CB9-AEB1-668431ABC62A}" presName="arrow" presStyleLbl="node1" presStyleIdx="1" presStyleCnt="2" custRadScaleRad="100144" custRadScaleInc="-1102">
        <dgm:presLayoutVars>
          <dgm:bulletEnabled val="1"/>
        </dgm:presLayoutVars>
      </dgm:prSet>
      <dgm:spPr/>
    </dgm:pt>
  </dgm:ptLst>
  <dgm:cxnLst>
    <dgm:cxn modelId="{1B2AAECA-6F5C-4A68-9F51-D495A844CB18}" type="presOf" srcId="{81169839-048E-48FF-AC6B-4AC319A8B20E}" destId="{1774BF12-B861-4D82-88D7-06F4C8B384CB}" srcOrd="0" destOrd="0" presId="urn:microsoft.com/office/officeart/2005/8/layout/arrow5"/>
    <dgm:cxn modelId="{A9DE6AF5-EC7A-4ABF-9DC6-0B36D4CF0EE2}" type="presOf" srcId="{58BBF3A4-08A2-4050-A64F-3744B4E06643}" destId="{D6F64D9E-68BA-4BA7-A7D4-FCCE851B2F42}" srcOrd="0" destOrd="0" presId="urn:microsoft.com/office/officeart/2005/8/layout/arrow5"/>
    <dgm:cxn modelId="{2B869170-D319-4D0E-BD7C-11410C117192}" srcId="{58BBF3A4-08A2-4050-A64F-3744B4E06643}" destId="{3BA6575B-B988-4CB9-AEB1-668431ABC62A}" srcOrd="1" destOrd="0" parTransId="{57FE88F9-A706-412D-B7F6-ED57A7FE5553}" sibTransId="{48E9EF71-6F0B-4872-9E12-B918AF069348}"/>
    <dgm:cxn modelId="{4AEDDF8B-8793-4EE9-95CE-4907DF3A0485}" srcId="{58BBF3A4-08A2-4050-A64F-3744B4E06643}" destId="{81169839-048E-48FF-AC6B-4AC319A8B20E}" srcOrd="0" destOrd="0" parTransId="{95DCD6DB-7C6A-4F61-9252-AE3D59CDA2F9}" sibTransId="{5A41789E-E41C-461E-95A2-5F3BCFEBC274}"/>
    <dgm:cxn modelId="{5EC5F2F4-5F5B-408A-B3EC-3CF4A5D1867E}" type="presOf" srcId="{3BA6575B-B988-4CB9-AEB1-668431ABC62A}" destId="{AE4C2079-08E1-441E-BE3D-2797DD262478}" srcOrd="0" destOrd="0" presId="urn:microsoft.com/office/officeart/2005/8/layout/arrow5"/>
    <dgm:cxn modelId="{D6C590E9-7F06-4F64-9F4E-70212CFFDEA2}" type="presParOf" srcId="{D6F64D9E-68BA-4BA7-A7D4-FCCE851B2F42}" destId="{1774BF12-B861-4D82-88D7-06F4C8B384CB}" srcOrd="0" destOrd="0" presId="urn:microsoft.com/office/officeart/2005/8/layout/arrow5"/>
    <dgm:cxn modelId="{D46DB362-65C6-4761-A145-60D1035FE05B}" type="presParOf" srcId="{D6F64D9E-68BA-4BA7-A7D4-FCCE851B2F42}" destId="{AE4C2079-08E1-441E-BE3D-2797DD26247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4BF12-B861-4D82-88D7-06F4C8B384CB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Biologische Faktoren</a:t>
          </a:r>
        </a:p>
      </dsp:txBody>
      <dsp:txXfrm rot="5400000">
        <a:off x="1323" y="1295299"/>
        <a:ext cx="2431107" cy="1473398"/>
      </dsp:txXfrm>
    </dsp:sp>
    <dsp:sp modelId="{AE4C2079-08E1-441E-BE3D-2797DD262478}">
      <dsp:nvSpPr>
        <dsp:cNvPr id="0" name=""/>
        <dsp:cNvSpPr/>
      </dsp:nvSpPr>
      <dsp:spPr>
        <a:xfrm rot="5400000">
          <a:off x="3149202" y="504066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Psychosoziale Faktoren</a:t>
          </a:r>
        </a:p>
      </dsp:txBody>
      <dsp:txXfrm rot="-5400000">
        <a:off x="3664892" y="1240765"/>
        <a:ext cx="2431107" cy="147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661248"/>
            <a:ext cx="9142785" cy="108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00296"/>
            <a:ext cx="9144000" cy="108508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Geschlechteraspekte bei </a:t>
            </a:r>
            <a:br>
              <a:rPr lang="de-DE" b="1" dirty="0">
                <a:latin typeface="Arial" pitchFamily="34" charset="0"/>
                <a:cs typeface="Arial" pitchFamily="34" charset="0"/>
              </a:rPr>
            </a:br>
            <a:r>
              <a:rPr lang="de-DE" b="1" dirty="0">
                <a:latin typeface="Arial" pitchFamily="34" charset="0"/>
                <a:cs typeface="Arial" pitchFamily="34" charset="0"/>
              </a:rPr>
              <a:t>Depression</a:t>
            </a:r>
            <a:br>
              <a:rPr lang="de-DE" b="1" dirty="0">
                <a:latin typeface="Arial" pitchFamily="34" charset="0"/>
                <a:cs typeface="Arial" pitchFamily="34" charset="0"/>
              </a:rPr>
            </a:b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87624" y="5013176"/>
            <a:ext cx="853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Folien: bereitgestellt durch die Austauschplattform „</a:t>
            </a:r>
            <a:r>
              <a:rPr lang="de-DE" sz="2000" dirty="0" err="1">
                <a:solidFill>
                  <a:schemeClr val="tx2"/>
                </a:solidFill>
              </a:rPr>
              <a:t>GenderMed</a:t>
            </a:r>
            <a:r>
              <a:rPr lang="de-DE" sz="2000" dirty="0">
                <a:solidFill>
                  <a:schemeClr val="tx2"/>
                </a:solidFill>
              </a:rPr>
              <a:t>-Wiki</a:t>
            </a:r>
            <a:r>
              <a:rPr lang="de-DE" sz="24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8430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041023"/>
            <a:ext cx="878567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200" dirty="0"/>
              <a:t> Angst J, Gamma A, </a:t>
            </a:r>
            <a:r>
              <a:rPr lang="de-DE" sz="1200" dirty="0" err="1"/>
              <a:t>Gastpar</a:t>
            </a:r>
            <a:r>
              <a:rPr lang="de-DE" sz="1200" dirty="0"/>
              <a:t> M, </a:t>
            </a:r>
            <a:r>
              <a:rPr lang="de-DE" sz="1200" dirty="0" err="1"/>
              <a:t>Lépine</a:t>
            </a:r>
            <a:r>
              <a:rPr lang="de-DE" sz="1200" dirty="0"/>
              <a:t> J, </a:t>
            </a:r>
            <a:r>
              <a:rPr lang="de-DE" sz="1200" dirty="0" err="1"/>
              <a:t>Mendlewicz</a:t>
            </a:r>
            <a:r>
              <a:rPr lang="de-DE" sz="1200" dirty="0"/>
              <a:t> J, </a:t>
            </a:r>
            <a:r>
              <a:rPr lang="de-DE" sz="1200" dirty="0" err="1"/>
              <a:t>Tylee</a:t>
            </a:r>
            <a:r>
              <a:rPr lang="de-DE" sz="1200" dirty="0"/>
              <a:t> A. Gender  </a:t>
            </a:r>
            <a:r>
              <a:rPr lang="de-DE" sz="1200" dirty="0" err="1"/>
              <a:t>differences</a:t>
            </a:r>
            <a:r>
              <a:rPr lang="de-DE" sz="1200" dirty="0"/>
              <a:t> in </a:t>
            </a:r>
            <a:r>
              <a:rPr lang="de-DE" sz="1200" dirty="0" err="1"/>
              <a:t>depression</a:t>
            </a:r>
            <a:r>
              <a:rPr lang="de-DE" sz="1200" dirty="0"/>
              <a:t>. </a:t>
            </a:r>
            <a:r>
              <a:rPr lang="de-DE" sz="1200" dirty="0" err="1"/>
              <a:t>Epidemiological</a:t>
            </a:r>
            <a:r>
              <a:rPr lang="de-DE" sz="1200" dirty="0"/>
              <a:t> </a:t>
            </a:r>
            <a:r>
              <a:rPr lang="de-DE" sz="1200" dirty="0" err="1"/>
              <a:t>findings</a:t>
            </a:r>
            <a:r>
              <a:rPr lang="de-DE" sz="1200" dirty="0"/>
              <a:t> 	</a:t>
            </a:r>
            <a:r>
              <a:rPr lang="de-DE" sz="1200" dirty="0" err="1"/>
              <a:t>from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European DEPRES I </a:t>
            </a:r>
            <a:r>
              <a:rPr lang="de-DE" sz="1200" dirty="0" err="1"/>
              <a:t>and</a:t>
            </a:r>
            <a:r>
              <a:rPr lang="de-DE" sz="1200" dirty="0"/>
              <a:t> II </a:t>
            </a:r>
            <a:r>
              <a:rPr lang="de-DE" sz="1200" dirty="0" err="1"/>
              <a:t>studies</a:t>
            </a:r>
            <a:r>
              <a:rPr lang="de-DE" sz="1200" dirty="0"/>
              <a:t>. European </a:t>
            </a:r>
            <a:r>
              <a:rPr lang="de-DE" sz="1200" dirty="0" err="1"/>
              <a:t>archives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psychiatry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clinical</a:t>
            </a:r>
            <a:r>
              <a:rPr lang="de-DE" sz="1200" dirty="0"/>
              <a:t>  </a:t>
            </a:r>
            <a:r>
              <a:rPr lang="de-DE" sz="1200" dirty="0" err="1"/>
              <a:t>neuroscience</a:t>
            </a:r>
            <a:r>
              <a:rPr lang="de-DE" sz="1200" dirty="0"/>
              <a:t> 2002; 	252(5):201–9.</a:t>
            </a:r>
          </a:p>
          <a:p>
            <a:pPr>
              <a:buFont typeface="Arial" pitchFamily="34" charset="0"/>
              <a:buChar char="•"/>
            </a:pPr>
            <a:r>
              <a:rPr lang="de-DE" sz="1200" dirty="0"/>
              <a:t> </a:t>
            </a:r>
            <a:r>
              <a:rPr lang="de-DE" sz="1200" dirty="0" err="1"/>
              <a:t>Gößwald</a:t>
            </a:r>
            <a:r>
              <a:rPr lang="de-DE" sz="1200" dirty="0"/>
              <a:t> A, Lange M, </a:t>
            </a:r>
            <a:r>
              <a:rPr lang="de-DE" sz="1200" dirty="0" err="1"/>
              <a:t>Kamtsiuris</a:t>
            </a:r>
            <a:r>
              <a:rPr lang="de-DE" sz="1200" dirty="0"/>
              <a:t> P, Kurth B. DEGS: Studie zur Gesundheit Erwachsener in Deutschland. 	</a:t>
            </a:r>
            <a:r>
              <a:rPr lang="de-DE" sz="1200" dirty="0" err="1"/>
              <a:t>Bundesgesundheitsbl</a:t>
            </a:r>
            <a:r>
              <a:rPr lang="de-DE" sz="1200" dirty="0"/>
              <a:t>. 2012; 55(6-7):775–80.</a:t>
            </a:r>
          </a:p>
          <a:p>
            <a:pPr>
              <a:buFont typeface="Arial" pitchFamily="34" charset="0"/>
              <a:buChar char="•"/>
            </a:pPr>
            <a:r>
              <a:rPr lang="de-DE" sz="1200" dirty="0"/>
              <a:t>Jacobi F, Höfler M, Siegert J, Mack S, </a:t>
            </a:r>
            <a:r>
              <a:rPr lang="de-DE" sz="1200" dirty="0" err="1"/>
              <a:t>Gerschler</a:t>
            </a:r>
            <a:r>
              <a:rPr lang="de-DE" sz="1200" dirty="0"/>
              <a:t> A, Scholl L et al. </a:t>
            </a:r>
            <a:r>
              <a:rPr lang="de-DE" sz="1200" dirty="0" err="1"/>
              <a:t>Twelve-month</a:t>
            </a:r>
            <a:r>
              <a:rPr lang="de-DE" sz="1200" dirty="0"/>
              <a:t> 	</a:t>
            </a:r>
            <a:r>
              <a:rPr lang="de-DE" sz="1200" dirty="0" err="1"/>
              <a:t>prevalence</a:t>
            </a:r>
            <a:r>
              <a:rPr lang="de-DE" sz="1200" dirty="0"/>
              <a:t>, </a:t>
            </a:r>
            <a:r>
              <a:rPr lang="de-DE" sz="1200" dirty="0" err="1"/>
              <a:t>comorbidity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correlates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	mental </a:t>
            </a:r>
            <a:r>
              <a:rPr lang="de-DE" sz="1200" dirty="0" err="1"/>
              <a:t>disorders</a:t>
            </a:r>
            <a:r>
              <a:rPr lang="de-DE" sz="1200" dirty="0"/>
              <a:t> in Germany: The Mental </a:t>
            </a:r>
            <a:r>
              <a:rPr lang="de-DE" sz="1200" dirty="0" err="1"/>
              <a:t>Health</a:t>
            </a:r>
            <a:r>
              <a:rPr lang="de-DE" sz="1200" dirty="0"/>
              <a:t> Module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German </a:t>
            </a:r>
            <a:r>
              <a:rPr lang="de-DE" sz="1200" dirty="0" err="1"/>
              <a:t>Health</a:t>
            </a:r>
            <a:r>
              <a:rPr lang="de-DE" sz="1200" dirty="0"/>
              <a:t> Interview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Examination</a:t>
            </a:r>
            <a:r>
              <a:rPr lang="de-DE" sz="1200" dirty="0"/>
              <a:t> 	Survey </a:t>
            </a:r>
            <a:r>
              <a:rPr lang="de-DE" sz="1200" dirty="0" err="1"/>
              <a:t>for</a:t>
            </a:r>
            <a:r>
              <a:rPr lang="de-DE" sz="1200" dirty="0"/>
              <a:t> </a:t>
            </a:r>
            <a:r>
              <a:rPr lang="de-DE" sz="1200" dirty="0" err="1"/>
              <a:t>Adults</a:t>
            </a:r>
            <a:r>
              <a:rPr lang="de-DE" sz="1200" dirty="0"/>
              <a:t> (DEGS1-MH). Int. J. </a:t>
            </a:r>
            <a:r>
              <a:rPr lang="de-DE" sz="1200" dirty="0" err="1"/>
              <a:t>Methods</a:t>
            </a:r>
            <a:r>
              <a:rPr lang="de-DE" sz="1200" dirty="0"/>
              <a:t> </a:t>
            </a:r>
            <a:r>
              <a:rPr lang="de-DE" sz="1200" dirty="0" err="1"/>
              <a:t>Psychiatr</a:t>
            </a:r>
            <a:r>
              <a:rPr lang="de-DE" sz="1200" dirty="0"/>
              <a:t>. Res. 2014;  23(3):304–19.</a:t>
            </a:r>
          </a:p>
          <a:p>
            <a:pPr>
              <a:buFont typeface="Arial" pitchFamily="34" charset="0"/>
              <a:buChar char="•"/>
            </a:pPr>
            <a:r>
              <a:rPr lang="de-DE" sz="1200" dirty="0"/>
              <a:t>Kessler RC, </a:t>
            </a:r>
            <a:r>
              <a:rPr lang="de-DE" sz="1200" dirty="0" err="1"/>
              <a:t>McGonagle</a:t>
            </a:r>
            <a:r>
              <a:rPr lang="de-DE" sz="1200" dirty="0"/>
              <a:t> KA, Nelson CB, Hughes M, </a:t>
            </a:r>
            <a:r>
              <a:rPr lang="de-DE" sz="1200" dirty="0" err="1"/>
              <a:t>Swartz</a:t>
            </a:r>
            <a:r>
              <a:rPr lang="de-DE" sz="1200" dirty="0"/>
              <a:t> M, Blazer DG. Sex 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depression</a:t>
            </a:r>
            <a:r>
              <a:rPr lang="de-DE" sz="1200" dirty="0"/>
              <a:t> in </a:t>
            </a:r>
            <a:r>
              <a:rPr lang="de-DE" sz="1200" dirty="0" err="1"/>
              <a:t>the</a:t>
            </a:r>
            <a:r>
              <a:rPr lang="de-DE" sz="1200" dirty="0"/>
              <a:t> national </a:t>
            </a:r>
            <a:r>
              <a:rPr lang="de-DE" sz="1200" dirty="0" err="1"/>
              <a:t>comorbidity</a:t>
            </a:r>
            <a:r>
              <a:rPr lang="de-DE" sz="1200" dirty="0"/>
              <a:t> 	</a:t>
            </a:r>
            <a:r>
              <a:rPr lang="de-DE" sz="1200" dirty="0" err="1"/>
              <a:t>survey</a:t>
            </a:r>
            <a:r>
              <a:rPr lang="de-DE" sz="1200" dirty="0"/>
              <a:t>. II: </a:t>
            </a:r>
            <a:r>
              <a:rPr lang="de-DE" sz="1200" dirty="0" err="1"/>
              <a:t>Cohort</a:t>
            </a:r>
            <a:r>
              <a:rPr lang="de-DE" sz="1200" dirty="0"/>
              <a:t> </a:t>
            </a:r>
            <a:r>
              <a:rPr lang="de-DE" sz="1200" dirty="0" err="1"/>
              <a:t>effects</a:t>
            </a:r>
            <a:r>
              <a:rPr lang="de-DE" sz="1200" dirty="0"/>
              <a:t>. Journal 	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Affective</a:t>
            </a:r>
            <a:r>
              <a:rPr lang="de-DE" sz="1200" dirty="0"/>
              <a:t> </a:t>
            </a:r>
            <a:r>
              <a:rPr lang="de-DE" sz="1200" dirty="0" err="1"/>
              <a:t>Disorders</a:t>
            </a:r>
            <a:r>
              <a:rPr lang="de-DE" sz="1200" dirty="0"/>
              <a:t> 1994; 30(1):15–26.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 </a:t>
            </a:r>
            <a:r>
              <a:rPr lang="it-IT" sz="1200" dirty="0" err="1"/>
              <a:t>Kuehner</a:t>
            </a:r>
            <a:r>
              <a:rPr lang="it-IT" sz="1200" dirty="0"/>
              <a:t> C. Gender </a:t>
            </a:r>
            <a:r>
              <a:rPr lang="it-IT" sz="1200" dirty="0" err="1"/>
              <a:t>differences</a:t>
            </a:r>
            <a:r>
              <a:rPr lang="it-IT" sz="1200" dirty="0"/>
              <a:t> in </a:t>
            </a:r>
            <a:r>
              <a:rPr lang="it-IT" sz="1200" dirty="0" err="1"/>
              <a:t>unipolar</a:t>
            </a:r>
            <a:r>
              <a:rPr lang="it-IT" sz="1200" dirty="0"/>
              <a:t> </a:t>
            </a:r>
            <a:r>
              <a:rPr lang="it-IT" sz="1200" dirty="0" err="1"/>
              <a:t>depression</a:t>
            </a:r>
            <a:r>
              <a:rPr lang="it-IT" sz="1200" dirty="0"/>
              <a:t>. </a:t>
            </a:r>
            <a:r>
              <a:rPr lang="it-IT" sz="1200" dirty="0" err="1"/>
              <a:t>Acta</a:t>
            </a:r>
            <a:r>
              <a:rPr lang="it-IT" sz="1200" dirty="0"/>
              <a:t> </a:t>
            </a:r>
            <a:r>
              <a:rPr lang="it-IT" sz="1200" dirty="0" err="1"/>
              <a:t>Psychiatrica</a:t>
            </a:r>
            <a:r>
              <a:rPr lang="it-IT" sz="1200" dirty="0"/>
              <a:t>  </a:t>
            </a:r>
            <a:r>
              <a:rPr lang="it-IT" sz="1200" dirty="0" err="1"/>
              <a:t>Scandinavica</a:t>
            </a:r>
            <a:r>
              <a:rPr lang="it-IT" sz="1200" dirty="0"/>
              <a:t> 2003; 108(3):163–74.</a:t>
            </a:r>
            <a:endParaRPr lang="de-DE" sz="1200" dirty="0"/>
          </a:p>
          <a:p>
            <a:pPr>
              <a:buFont typeface="Arial" pitchFamily="34" charset="0"/>
              <a:buChar char="•"/>
            </a:pPr>
            <a:r>
              <a:rPr lang="de-DE" sz="1200" dirty="0"/>
              <a:t> Kühner C. Warum leiden mehr Frauen unter Depressionen? In: Lautenbacher S, </a:t>
            </a:r>
            <a:r>
              <a:rPr lang="de-DE" sz="1200" dirty="0" err="1"/>
              <a:t>editor</a:t>
            </a:r>
            <a:r>
              <a:rPr lang="de-DE" sz="1200" dirty="0"/>
              <a:t>. Gehirn und Geschlecht: Neurowissenschaft des kleinen Unterschieds  zwischen Frau und Mann. Heidelberg: Springer; 2007</a:t>
            </a:r>
          </a:p>
          <a:p>
            <a:pPr>
              <a:buFont typeface="Arial" pitchFamily="34" charset="0"/>
              <a:buChar char="•"/>
            </a:pPr>
            <a:r>
              <a:rPr lang="de-DE" sz="1200" dirty="0"/>
              <a:t> Marcus SM, Young EA, </a:t>
            </a:r>
            <a:r>
              <a:rPr lang="de-DE" sz="1200" dirty="0" err="1"/>
              <a:t>Kerber</a:t>
            </a:r>
            <a:r>
              <a:rPr lang="de-DE" sz="1200" dirty="0"/>
              <a:t> KB, Kornstein S, </a:t>
            </a:r>
            <a:r>
              <a:rPr lang="de-DE" sz="1200" dirty="0" err="1"/>
              <a:t>Farabaugh</a:t>
            </a:r>
            <a:r>
              <a:rPr lang="de-DE" sz="1200" dirty="0"/>
              <a:t> AH, Mitchell J et al. Gender </a:t>
            </a:r>
            <a:r>
              <a:rPr lang="de-DE" sz="1200" dirty="0" err="1"/>
              <a:t>differences</a:t>
            </a:r>
            <a:r>
              <a:rPr lang="de-DE" sz="1200" dirty="0"/>
              <a:t> in </a:t>
            </a:r>
            <a:r>
              <a:rPr lang="de-DE" sz="1200" dirty="0" err="1"/>
              <a:t>depression</a:t>
            </a:r>
            <a:r>
              <a:rPr lang="de-DE" sz="1200" dirty="0"/>
              <a:t>: </a:t>
            </a:r>
            <a:r>
              <a:rPr lang="de-DE" sz="1200" dirty="0" err="1"/>
              <a:t>Findings</a:t>
            </a:r>
            <a:r>
              <a:rPr lang="de-DE" sz="1200" dirty="0"/>
              <a:t> 	</a:t>
            </a:r>
            <a:r>
              <a:rPr lang="de-DE" sz="1200" dirty="0" err="1"/>
              <a:t>from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STAR*D </a:t>
            </a:r>
            <a:r>
              <a:rPr lang="de-DE" sz="1200" dirty="0" err="1"/>
              <a:t>study</a:t>
            </a:r>
            <a:r>
              <a:rPr lang="de-DE" sz="1200" dirty="0"/>
              <a:t>. Journal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Affective</a:t>
            </a:r>
            <a:r>
              <a:rPr lang="de-DE" sz="1200" dirty="0"/>
              <a:t> </a:t>
            </a:r>
            <a:r>
              <a:rPr lang="de-DE" sz="1200" dirty="0" err="1"/>
              <a:t>Disorders</a:t>
            </a:r>
            <a:r>
              <a:rPr lang="de-DE" sz="1200" dirty="0"/>
              <a:t> 2005; 87(2-3):141–50.</a:t>
            </a:r>
          </a:p>
          <a:p>
            <a:pPr>
              <a:buFont typeface="Arial" pitchFamily="34" charset="0"/>
              <a:buChar char="•"/>
            </a:pPr>
            <a:r>
              <a:rPr lang="de-DE" sz="1200" dirty="0"/>
              <a:t> </a:t>
            </a:r>
            <a:r>
              <a:rPr lang="en-US" sz="1200" dirty="0" err="1"/>
              <a:t>Matud</a:t>
            </a:r>
            <a:r>
              <a:rPr lang="en-US" sz="1200" dirty="0"/>
              <a:t> PM. </a:t>
            </a:r>
            <a:r>
              <a:rPr lang="en-US" sz="1200" dirty="0" err="1"/>
              <a:t>Personallity</a:t>
            </a:r>
            <a:r>
              <a:rPr lang="en-US" sz="1200" dirty="0"/>
              <a:t> and </a:t>
            </a:r>
            <a:r>
              <a:rPr lang="en-US" sz="1200" dirty="0" err="1"/>
              <a:t>Indvidual</a:t>
            </a:r>
            <a:r>
              <a:rPr lang="en-US" sz="1200" dirty="0"/>
              <a:t> Differences. Personality and </a:t>
            </a:r>
            <a:r>
              <a:rPr lang="en-US" sz="1200" dirty="0" err="1"/>
              <a:t>Inividual</a:t>
            </a:r>
            <a:r>
              <a:rPr lang="en-US" sz="1200" dirty="0"/>
              <a:t> Differences 2004; 37(7).</a:t>
            </a:r>
            <a:endParaRPr lang="de-DE" sz="1200" dirty="0"/>
          </a:p>
          <a:p>
            <a:pPr>
              <a:buFont typeface="Arial" pitchFamily="34" charset="0"/>
              <a:buChar char="•"/>
            </a:pPr>
            <a:r>
              <a:rPr lang="de-DE" sz="1200" dirty="0"/>
              <a:t> Neurologen und Psychiater im Netz. Das Informationsportal zur psychischen Gesundheit und Nervenerkrankungen. 	Reizbarkeit, Ärger, Sucht sind typische Depressionssymptome bei Männern; 2013.</a:t>
            </a:r>
          </a:p>
          <a:p>
            <a:pPr>
              <a:buFont typeface="Arial" pitchFamily="34" charset="0"/>
              <a:buChar char="•"/>
            </a:pPr>
            <a:r>
              <a:rPr lang="de-DE" sz="1200" dirty="0"/>
              <a:t> </a:t>
            </a:r>
            <a:r>
              <a:rPr lang="en-US" sz="1200" dirty="0"/>
              <a:t>Nolen-</a:t>
            </a:r>
            <a:r>
              <a:rPr lang="en-US" sz="1200" dirty="0" err="1"/>
              <a:t>Hoeksema</a:t>
            </a:r>
            <a:r>
              <a:rPr lang="en-US" sz="1200" dirty="0"/>
              <a:t> S. The Response Styles Theory. In: </a:t>
            </a:r>
            <a:r>
              <a:rPr lang="en-US" sz="1200" dirty="0" err="1"/>
              <a:t>Papageorgiou</a:t>
            </a:r>
            <a:r>
              <a:rPr lang="en-US" sz="1200" dirty="0"/>
              <a:t> C, Wells A, editors. Rumination: Nature, theory &amp; 	treatment for </a:t>
            </a:r>
            <a:r>
              <a:rPr lang="en-US" sz="1200" dirty="0" err="1"/>
              <a:t>nagative</a:t>
            </a:r>
            <a:r>
              <a:rPr lang="en-US" sz="1200" dirty="0"/>
              <a:t> thinking in depression. </a:t>
            </a:r>
            <a:r>
              <a:rPr lang="en-US" sz="1200" dirty="0" err="1"/>
              <a:t>Chichester</a:t>
            </a:r>
            <a:r>
              <a:rPr lang="en-US" sz="1200" dirty="0"/>
              <a:t>: Wiley; 2003.</a:t>
            </a:r>
            <a:endParaRPr lang="de-DE" sz="1200" dirty="0"/>
          </a:p>
          <a:p>
            <a:pPr>
              <a:buFont typeface="Arial" pitchFamily="34" charset="0"/>
              <a:buChar char="•"/>
            </a:pPr>
            <a:r>
              <a:rPr lang="en-US" sz="1200" dirty="0"/>
              <a:t> Silverstein B. Gender Differences in the Prevalence of Somatic Versus Pure Depression: A Replication. AJP 2002; 	159(6):1051–2.</a:t>
            </a:r>
            <a:endParaRPr lang="de-DE" sz="1200" dirty="0"/>
          </a:p>
          <a:p>
            <a:pPr>
              <a:buFont typeface="Arial" pitchFamily="34" charset="0"/>
              <a:buChar char="•"/>
            </a:pPr>
            <a:r>
              <a:rPr lang="de-DE" sz="1200" dirty="0"/>
              <a:t> Weißbach L, </a:t>
            </a:r>
            <a:r>
              <a:rPr lang="de-DE" sz="1200" dirty="0" err="1"/>
              <a:t>Stiehler</a:t>
            </a:r>
            <a:r>
              <a:rPr lang="de-DE" sz="1200" dirty="0"/>
              <a:t> M. Männergesundheitsbericht 2013: Im Fokus: Psychische  Gesundheit. Bern: Hans Huber; 2013</a:t>
            </a:r>
          </a:p>
          <a:p>
            <a:pPr>
              <a:buFont typeface="Arial" pitchFamily="34" charset="0"/>
              <a:buChar char="•"/>
            </a:pPr>
            <a:r>
              <a:rPr lang="de-DE" sz="1200" dirty="0"/>
              <a:t> </a:t>
            </a:r>
            <a:r>
              <a:rPr lang="de-DE" sz="1200" dirty="0" err="1"/>
              <a:t>Wolfersdorf</a:t>
            </a:r>
            <a:r>
              <a:rPr lang="de-DE" sz="1200" dirty="0"/>
              <a:t> M, Schulte-</a:t>
            </a:r>
            <a:r>
              <a:rPr lang="de-DE" sz="1200" dirty="0" err="1"/>
              <a:t>Wefers</a:t>
            </a:r>
            <a:r>
              <a:rPr lang="de-DE" sz="1200" dirty="0"/>
              <a:t> H, Straub R, Klotz T. Männer-Depression: Ein 	vernachlässigtes Thema-ein therapeutisches 	Problem. Blickpunkt der Mann  2006; 4(2):6–9.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944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9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Krankheitsbild: Depression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sz="quarter" idx="10"/>
          </p:nvPr>
        </p:nvSpPr>
        <p:spPr>
          <a:xfrm>
            <a:off x="467544" y="1268760"/>
            <a:ext cx="8497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b="1" i="1" u="sng" dirty="0">
                <a:solidFill>
                  <a:schemeClr val="accent3">
                    <a:lumMod val="75000"/>
                  </a:schemeClr>
                </a:solidFill>
              </a:rPr>
              <a:t>Gliederung						</a:t>
            </a:r>
            <a:endParaRPr lang="de-DE" sz="2400" u="sng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de-DE" sz="2000" dirty="0">
                <a:solidFill>
                  <a:schemeClr val="tx2"/>
                </a:solidFill>
              </a:rPr>
              <a:t>Epidemiologie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000" dirty="0">
                <a:solidFill>
                  <a:schemeClr val="tx2"/>
                </a:solidFill>
              </a:rPr>
              <a:t>Risikofaktoren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000" dirty="0">
                <a:solidFill>
                  <a:schemeClr val="tx2"/>
                </a:solidFill>
              </a:rPr>
              <a:t>Prävention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000" dirty="0">
                <a:solidFill>
                  <a:schemeClr val="tx2"/>
                </a:solidFill>
              </a:rPr>
              <a:t>Take-Home-Message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>
                <a:solidFill>
                  <a:schemeClr val="tx2"/>
                </a:solidFill>
              </a:rPr>
              <a:t>5.	Literatur</a:t>
            </a:r>
          </a:p>
          <a:p>
            <a:pPr marL="342900" indent="-342900">
              <a:buAutoNum type="arabicPeriod" startAt="3"/>
            </a:pPr>
            <a:endParaRPr lang="de-DE" dirty="0">
              <a:solidFill>
                <a:schemeClr val="tx2"/>
              </a:solidFill>
            </a:endParaRPr>
          </a:p>
          <a:p>
            <a:pPr marL="342900" indent="-342900">
              <a:buAutoNum type="arabicPeriod" startAt="3"/>
            </a:pP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0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Epidemiologie</a:t>
            </a:r>
            <a:br>
              <a:rPr lang="de-DE" dirty="0"/>
            </a:br>
            <a:endParaRPr lang="de-DE" dirty="0"/>
          </a:p>
        </p:txBody>
      </p:sp>
      <p:pic>
        <p:nvPicPr>
          <p:cNvPr id="4" name="Picture 2" descr="C:\Users\Julia\Desktop\Arbeit\Texte\Grafiken_Bilder\Verteilung affektiver Störung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3555" y="1177348"/>
            <a:ext cx="3293288" cy="346609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</p:pic>
      <p:sp>
        <p:nvSpPr>
          <p:cNvPr id="5" name="Textfeld 4"/>
          <p:cNvSpPr txBox="1"/>
          <p:nvPr/>
        </p:nvSpPr>
        <p:spPr>
          <a:xfrm>
            <a:off x="214282" y="3429000"/>
            <a:ext cx="5107441" cy="1754326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Studie zur Gesundheit Erwachsener in Deutschland (2014): 13.1 % der Frauen und 6.4 % der Männer erkranken innerhalb eines Jahres an einer unipolaren Depression. </a:t>
            </a:r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02106"/>
              </p:ext>
            </p:extLst>
          </p:nvPr>
        </p:nvGraphicFramePr>
        <p:xfrm>
          <a:off x="428596" y="1030604"/>
          <a:ext cx="464347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857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Prozentuale</a:t>
                      </a:r>
                      <a:r>
                        <a:rPr lang="de-DE" sz="1600" baseline="0" dirty="0"/>
                        <a:t> Verteilung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Geschlechter-</a:t>
                      </a:r>
                      <a:r>
                        <a:rPr lang="de-DE" sz="1600" dirty="0" err="1"/>
                        <a:t>verhältnis</a:t>
                      </a:r>
                      <a:r>
                        <a:rPr lang="de-DE" sz="1600" baseline="0" dirty="0"/>
                        <a:t> (w:m)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857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accent1"/>
                          </a:solidFill>
                        </a:rPr>
                        <a:t>Unipolare</a:t>
                      </a:r>
                      <a:r>
                        <a:rPr lang="de-DE" sz="1600" b="1" baseline="0" dirty="0">
                          <a:solidFill>
                            <a:schemeClr val="accent1"/>
                          </a:solidFill>
                        </a:rPr>
                        <a:t> Depression</a:t>
                      </a:r>
                      <a:endParaRPr lang="de-DE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70</a:t>
                      </a:r>
                      <a:r>
                        <a:rPr lang="de-DE" sz="1600" b="1" baseline="0" dirty="0"/>
                        <a:t> % </a:t>
                      </a:r>
                      <a:endParaRPr lang="de-DE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2:1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857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accent1"/>
                          </a:solidFill>
                        </a:rPr>
                        <a:t>Bipolare</a:t>
                      </a:r>
                      <a:r>
                        <a:rPr lang="de-DE" sz="1600" b="1" baseline="0" dirty="0">
                          <a:solidFill>
                            <a:schemeClr val="accent1"/>
                          </a:solidFill>
                        </a:rPr>
                        <a:t> Affektive Störung</a:t>
                      </a:r>
                      <a:endParaRPr lang="de-DE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25 %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1:1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251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accent1"/>
                          </a:solidFill>
                        </a:rPr>
                        <a:t>Manie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5 %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1:1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429256" y="4643446"/>
            <a:ext cx="365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Verteilung affektiver Störungen und 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Geschlechterverhältnis [Quelle: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-Wiki]</a:t>
            </a:r>
          </a:p>
        </p:txBody>
      </p:sp>
    </p:spTree>
    <p:extLst>
      <p:ext uri="{BB962C8B-B14F-4D97-AF65-F5344CB8AC3E}">
        <p14:creationId xmlns:p14="http://schemas.microsoft.com/office/powerpoint/2010/main" val="164508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ulia\Desktop\Arbeit\Texte\Grafiken_Bilder\Lebenszeitprävalenz Major Depress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6631" y="1581288"/>
            <a:ext cx="6490272" cy="335988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</p:pic>
      <p:sp>
        <p:nvSpPr>
          <p:cNvPr id="5" name="Textfeld 4"/>
          <p:cNvSpPr txBox="1"/>
          <p:nvPr/>
        </p:nvSpPr>
        <p:spPr>
          <a:xfrm>
            <a:off x="791072" y="1182003"/>
            <a:ext cx="728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de-DE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/>
              <a:t>Zunahme depressiver Störungen v.a. in jüngeren Geburtskohorten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25000" y="4941168"/>
            <a:ext cx="6605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Bei der jüngeren Kohorte (15 bis 24 Jahre) im Vergleich zur älteren Kohorte (45 bis 54 Jahre) ist die Depressionsrate um das 5-fache angestiegen.		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Kessler et al., 1994]</a:t>
            </a:r>
          </a:p>
          <a:p>
            <a:endParaRPr lang="de-DE" sz="120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Epidemiologie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924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ulia\Desktop\Arbeit\Texte\Grafiken_Bilder\Prävalenz Major Depress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8230" y="1830667"/>
            <a:ext cx="6765627" cy="3542549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</p:pic>
      <p:sp>
        <p:nvSpPr>
          <p:cNvPr id="5" name="Textfeld 4"/>
          <p:cNvSpPr txBox="1"/>
          <p:nvPr/>
        </p:nvSpPr>
        <p:spPr>
          <a:xfrm>
            <a:off x="1188231" y="5373216"/>
            <a:ext cx="6765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Angst et al., 2002]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58885" y="1125186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/>
              <a:t>Geschlechterspezifische </a:t>
            </a:r>
            <a:r>
              <a:rPr lang="de-DE" dirty="0" err="1"/>
              <a:t>Prävalenzunterschiede</a:t>
            </a:r>
            <a:r>
              <a:rPr lang="de-DE" dirty="0"/>
              <a:t> von Major Depression in unterschiedlichen Alterskohorten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Epidemiologie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641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Risikofaktoren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721454995"/>
              </p:ext>
            </p:extLst>
          </p:nvPr>
        </p:nvGraphicFramePr>
        <p:xfrm>
          <a:off x="1407026" y="149713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lipse 5"/>
          <p:cNvSpPr/>
          <p:nvPr/>
        </p:nvSpPr>
        <p:spPr>
          <a:xfrm>
            <a:off x="251520" y="2360438"/>
            <a:ext cx="1512168" cy="12125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Gene-tisches Risiko</a:t>
            </a:r>
          </a:p>
        </p:txBody>
      </p:sp>
      <p:sp>
        <p:nvSpPr>
          <p:cNvPr id="7" name="Ellipse 6"/>
          <p:cNvSpPr/>
          <p:nvPr/>
        </p:nvSpPr>
        <p:spPr>
          <a:xfrm>
            <a:off x="107505" y="3606595"/>
            <a:ext cx="2035604" cy="14785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Abfall/</a:t>
            </a:r>
          </a:p>
          <a:p>
            <a:pPr algn="ctr"/>
            <a:r>
              <a:rPr lang="de-DE" b="1" dirty="0" err="1"/>
              <a:t>Veränderunggonadaler</a:t>
            </a:r>
            <a:r>
              <a:rPr lang="de-DE" b="1" dirty="0"/>
              <a:t> Steroide</a:t>
            </a:r>
          </a:p>
        </p:txBody>
      </p:sp>
      <p:sp>
        <p:nvSpPr>
          <p:cNvPr id="8" name="Ellipse 7"/>
          <p:cNvSpPr/>
          <p:nvPr/>
        </p:nvSpPr>
        <p:spPr>
          <a:xfrm>
            <a:off x="1547664" y="1484784"/>
            <a:ext cx="1728192" cy="1440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Neuro-endokrine Stress-reaktion</a:t>
            </a:r>
          </a:p>
        </p:txBody>
      </p:sp>
      <p:sp>
        <p:nvSpPr>
          <p:cNvPr id="9" name="Ellipse 8"/>
          <p:cNvSpPr/>
          <p:nvPr/>
        </p:nvSpPr>
        <p:spPr>
          <a:xfrm>
            <a:off x="1691680" y="4437112"/>
            <a:ext cx="1584176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Oxytocin</a:t>
            </a:r>
          </a:p>
        </p:txBody>
      </p:sp>
      <p:sp>
        <p:nvSpPr>
          <p:cNvPr id="10" name="Ellipse 9"/>
          <p:cNvSpPr/>
          <p:nvPr/>
        </p:nvSpPr>
        <p:spPr>
          <a:xfrm>
            <a:off x="7290380" y="2276872"/>
            <a:ext cx="1656184" cy="15873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Primäre Angst-störung</a:t>
            </a:r>
          </a:p>
        </p:txBody>
      </p:sp>
      <p:sp>
        <p:nvSpPr>
          <p:cNvPr id="11" name="Ellipse 10"/>
          <p:cNvSpPr/>
          <p:nvPr/>
        </p:nvSpPr>
        <p:spPr>
          <a:xfrm>
            <a:off x="5733820" y="1556792"/>
            <a:ext cx="2481518" cy="11505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Persönlichkeits-eigenschaften</a:t>
            </a:r>
          </a:p>
        </p:txBody>
      </p:sp>
      <p:sp>
        <p:nvSpPr>
          <p:cNvPr id="12" name="Ellipse 11"/>
          <p:cNvSpPr/>
          <p:nvPr/>
        </p:nvSpPr>
        <p:spPr>
          <a:xfrm>
            <a:off x="7416824" y="3573016"/>
            <a:ext cx="1763688" cy="1512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Psycho-soziale Stressoren</a:t>
            </a:r>
          </a:p>
        </p:txBody>
      </p:sp>
      <p:sp>
        <p:nvSpPr>
          <p:cNvPr id="13" name="Ellipse 12"/>
          <p:cNvSpPr/>
          <p:nvPr/>
        </p:nvSpPr>
        <p:spPr>
          <a:xfrm>
            <a:off x="5617854" y="4181519"/>
            <a:ext cx="2097418" cy="14797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Körperliche/</a:t>
            </a:r>
          </a:p>
          <a:p>
            <a:pPr algn="ctr"/>
            <a:r>
              <a:rPr lang="de-DE" b="1" dirty="0"/>
              <a:t>sexuelle Gewalt</a:t>
            </a:r>
          </a:p>
        </p:txBody>
      </p:sp>
    </p:spTree>
    <p:extLst>
      <p:ext uri="{BB962C8B-B14F-4D97-AF65-F5344CB8AC3E}">
        <p14:creationId xmlns:p14="http://schemas.microsoft.com/office/powerpoint/2010/main" val="232950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Symptome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500034" y="1928802"/>
          <a:ext cx="8143932" cy="3439295"/>
        </p:xfrm>
        <a:graphic>
          <a:graphicData uri="http://schemas.openxmlformats.org/drawingml/2006/table">
            <a:tbl>
              <a:tblPr/>
              <a:tblGrid>
                <a:gridCol w="393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pPr marL="18000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de-DE" sz="1600" b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Frauen &gt; Männer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de-DE" sz="1600" b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Frauen &lt; Männer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Körperliche Symptome:</a:t>
                      </a:r>
                      <a:r>
                        <a:rPr lang="de-DE" sz="1600" i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Energieverlust, Müdigkeit, Schlafstörungen, Appetitstörungen, motorische und kognitive Verlangsamung </a:t>
                      </a:r>
                      <a:endParaRPr lang="de-DE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Emotionales </a:t>
                      </a:r>
                      <a:r>
                        <a:rPr lang="de-DE" sz="1600" b="1" i="1" dirty="0" err="1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Arrousal</a:t>
                      </a:r>
                      <a:r>
                        <a:rPr lang="de-DE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de-DE" sz="16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Aggressivität und Wut </a:t>
                      </a:r>
                      <a:endParaRPr lang="de-DE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Atypische Symptome</a:t>
                      </a:r>
                      <a:r>
                        <a:rPr lang="de-DE" sz="1600" b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Gewichtszunahme, Appetitsteigerung, vermehrter Schlaf </a:t>
                      </a:r>
                      <a:endParaRPr lang="de-DE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Substanzmissbrauch/-</a:t>
                      </a:r>
                      <a:r>
                        <a:rPr lang="de-DE" sz="1600" b="1" i="1" dirty="0" err="1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abhängigkeit</a:t>
                      </a:r>
                      <a:r>
                        <a:rPr lang="de-DE" sz="1600" b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Alkohol, Nikotin, Drogen </a:t>
                      </a:r>
                      <a:endParaRPr lang="de-DE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Weiteres:</a:t>
                      </a:r>
                      <a:r>
                        <a:rPr lang="de-DE" sz="1600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de-DE" sz="1600" baseline="0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             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Komorbide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Ängstlichkeit mit 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Nervosität und/oder Panik ; Körperliche Beschwerden und Schmerzen </a:t>
                      </a:r>
                      <a:endParaRPr lang="de-DE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Soziale Interaktion:</a:t>
                      </a:r>
                      <a:r>
                        <a:rPr lang="de-DE" sz="1600" i="1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Feindseligkeit, unkontrollierte Handlungen, Tendenz zur nach außen gerichteten Vorwurfshaltung, antisoziales Verhalten</a:t>
                      </a:r>
                      <a:endParaRPr lang="de-DE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28596" y="1142984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Frauen und Männer </a:t>
            </a:r>
            <a:r>
              <a:rPr lang="de-DE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können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sich in ihrer depressiven Symptomatik unterscheiden!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2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539552" y="1556792"/>
          <a:ext cx="821537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7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COPING</a:t>
                      </a:r>
                      <a:r>
                        <a:rPr lang="de-DE" sz="2000" baseline="0" dirty="0"/>
                        <a:t>/Bewältigungsstrategien</a:t>
                      </a:r>
                      <a:endParaRPr lang="de-D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Frauen &gt; Männer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Männer &gt;</a:t>
                      </a:r>
                      <a:r>
                        <a:rPr lang="de-DE" b="1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Frauen</a:t>
                      </a:r>
                      <a:endParaRPr lang="de-DE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emotionsfokussiert,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Emotionen als Ventil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(z. B. Weinen, Schreien, Lachen)</a:t>
                      </a:r>
                      <a:endParaRPr lang="de-DE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de-DE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symptombezogen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endParaRPr lang="de-DE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stärkere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Grübelneigung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und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Tendenz zu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Rumination</a:t>
                      </a:r>
                      <a:endParaRPr lang="de-DE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de-DE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6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handlungsorientiert</a:t>
                      </a:r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Positiv: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z. B.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verstärkt sportliche Aktivierung</a:t>
                      </a:r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Negativ: Erhöhung Alkoholkonsum (Gefahr einer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komorbiden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Suchterkrankung)</a:t>
                      </a:r>
                    </a:p>
                    <a:p>
                      <a:endParaRPr lang="de-DE" sz="16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ognitive &amp;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verhaltensmäßige Ablenkung (Distraktion)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kann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Ruminationen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verhindern &amp;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symptomreduzierend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wirken</a:t>
                      </a:r>
                      <a:endParaRPr lang="de-DE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0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Take-Home-Message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380411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itchFamily="2" charset="2"/>
              </a:rPr>
              <a:t>Im internationalen Vergleich erkranken Frauen doppelt so häufig wie Männer an unipolarer Depression</a:t>
            </a:r>
          </a:p>
          <a:p>
            <a:endParaRPr lang="de-DE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de-DE" dirty="0">
                <a:sym typeface="Wingdings" pitchFamily="2" charset="2"/>
              </a:rPr>
              <a:t> Mögliche Geschlechterunterschiede in Symptomatik und Verhalten sowie eine „Depressionsblindheit“ in der Gesellschaft haben zufolge, dass Depressionen bei Männern häufiger unerkannt bleiben</a:t>
            </a:r>
          </a:p>
          <a:p>
            <a:endParaRPr lang="de-DE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de-DE" dirty="0">
                <a:sym typeface="Wingdings" pitchFamily="2" charset="2"/>
              </a:rPr>
              <a:t> </a:t>
            </a:r>
            <a:r>
              <a:rPr lang="de-DE" dirty="0"/>
              <a:t>Männer </a:t>
            </a:r>
            <a:r>
              <a:rPr lang="de-DE" dirty="0" err="1"/>
              <a:t>suizidieren</a:t>
            </a:r>
            <a:r>
              <a:rPr lang="de-DE" dirty="0"/>
              <a:t> sich 3x so häufig wie Frauen und bei 70 % der Suizide ist eine depressive Erkrankung ursächlich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	</a:t>
            </a:r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 Hohe Anzahl unerkannter Depressionen bei Männern!</a:t>
            </a:r>
            <a:endParaRPr lang="de-DE" b="1" dirty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10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410</Words>
  <Application>Microsoft Office PowerPoint</Application>
  <PresentationFormat>Bildschirmpräsentation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Office-Design</vt:lpstr>
      <vt:lpstr>Geschlechteraspekte bei  Depression </vt:lpstr>
      <vt:lpstr>Krankheitsbild: Depression</vt:lpstr>
      <vt:lpstr>Epidemiologie </vt:lpstr>
      <vt:lpstr>Epidemiologie </vt:lpstr>
      <vt:lpstr>Epidemiologie </vt:lpstr>
      <vt:lpstr>Risikofaktoren</vt:lpstr>
      <vt:lpstr>Symptome</vt:lpstr>
      <vt:lpstr>Prävention</vt:lpstr>
      <vt:lpstr>Take-Home-Message</vt:lpstr>
      <vt:lpstr>Literatur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3</cp:revision>
  <dcterms:created xsi:type="dcterms:W3CDTF">2017-01-12T14:54:53Z</dcterms:created>
  <dcterms:modified xsi:type="dcterms:W3CDTF">2017-01-13T12:24:55Z</dcterms:modified>
</cp:coreProperties>
</file>