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1" r:id="rId4"/>
    <p:sldId id="262" r:id="rId5"/>
    <p:sldId id="263" r:id="rId6"/>
    <p:sldId id="264" r:id="rId7"/>
    <p:sldId id="265" r:id="rId8"/>
    <p:sldId id="266" r:id="rId9"/>
    <p:sldId id="267" r:id="rId10"/>
    <p:sldId id="268" r:id="rId11"/>
    <p:sldId id="258" r:id="rId12"/>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7926B251-5CB4-4A3E-BD5A-B50FC7222A95}">
          <p14:sldIdLst>
            <p14:sldId id="256"/>
            <p14:sldId id="260"/>
            <p14:sldId id="261"/>
            <p14:sldId id="262"/>
            <p14:sldId id="263"/>
            <p14:sldId id="264"/>
            <p14:sldId id="265"/>
            <p14:sldId id="266"/>
            <p14:sldId id="267"/>
            <p14:sldId id="268"/>
            <p14:sldId id="25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F9933"/>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2" d="100"/>
          <a:sy n="72" d="100"/>
        </p:scale>
        <p:origin x="135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3" name="Rechteck 2"/>
          <p:cNvSpPr/>
          <p:nvPr userDrawn="1"/>
        </p:nvSpPr>
        <p:spPr>
          <a:xfrm>
            <a:off x="0" y="5675313"/>
            <a:ext cx="9144000" cy="1182687"/>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 name="Titel 1"/>
          <p:cNvSpPr>
            <a:spLocks noGrp="1"/>
          </p:cNvSpPr>
          <p:nvPr>
            <p:ph type="ctrTitle" hasCustomPrompt="1"/>
          </p:nvPr>
        </p:nvSpPr>
        <p:spPr>
          <a:xfrm>
            <a:off x="755576" y="2204864"/>
            <a:ext cx="7772400" cy="1470025"/>
          </a:xfrm>
        </p:spPr>
        <p:txBody>
          <a:bodyPr/>
          <a:lstStyle>
            <a:lvl1pPr>
              <a:defRPr sz="4000">
                <a:solidFill>
                  <a:schemeClr val="tx2"/>
                </a:solidFill>
              </a:defRPr>
            </a:lvl1pPr>
          </a:lstStyle>
          <a:p>
            <a:r>
              <a:rPr lang="de-DE" dirty="0"/>
              <a:t>TITEL EINFÜGEN</a:t>
            </a:r>
          </a:p>
        </p:txBody>
      </p:sp>
      <p:pic>
        <p:nvPicPr>
          <p:cNvPr id="4" name="Grafik 3"/>
          <p:cNvPicPr>
            <a:picLocks noChangeAspect="1"/>
          </p:cNvPicPr>
          <p:nvPr userDrawn="1"/>
        </p:nvPicPr>
        <p:blipFill>
          <a:blip r:embed="rId2"/>
          <a:stretch>
            <a:fillRect/>
          </a:stretch>
        </p:blipFill>
        <p:spPr>
          <a:xfrm>
            <a:off x="5508104" y="0"/>
            <a:ext cx="3636056" cy="891073"/>
          </a:xfrm>
          <a:prstGeom prst="rect">
            <a:avLst/>
          </a:prstGeom>
        </p:spPr>
      </p:pic>
      <p:sp>
        <p:nvSpPr>
          <p:cNvPr id="8" name="Rectangle 19"/>
          <p:cNvSpPr>
            <a:spLocks noChangeArrowheads="1"/>
          </p:cNvSpPr>
          <p:nvPr userDrawn="1"/>
        </p:nvSpPr>
        <p:spPr bwMode="auto">
          <a:xfrm flipV="1">
            <a:off x="0" y="5583238"/>
            <a:ext cx="9144000" cy="92075"/>
          </a:xfrm>
          <a:prstGeom prst="rect">
            <a:avLst/>
          </a:prstGeom>
          <a:solidFill>
            <a:srgbClr val="CCA500">
              <a:alpha val="45097"/>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a:p>
        </p:txBody>
      </p:sp>
      <p:pic>
        <p:nvPicPr>
          <p:cNvPr id="5" name="Grafik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496" y="5831799"/>
            <a:ext cx="9036000" cy="837561"/>
          </a:xfrm>
          <a:prstGeom prst="rect">
            <a:avLst/>
          </a:prstGeom>
        </p:spPr>
      </p:pic>
      <p:sp>
        <p:nvSpPr>
          <p:cNvPr id="7" name="Textfeld 6"/>
          <p:cNvSpPr txBox="1"/>
          <p:nvPr userDrawn="1"/>
        </p:nvSpPr>
        <p:spPr>
          <a:xfrm>
            <a:off x="861356" y="4965087"/>
            <a:ext cx="7560840" cy="461665"/>
          </a:xfrm>
          <a:prstGeom prst="rect">
            <a:avLst/>
          </a:prstGeom>
          <a:noFill/>
        </p:spPr>
        <p:txBody>
          <a:bodyPr wrap="square" rtlCol="0">
            <a:spAutoFit/>
          </a:bodyPr>
          <a:lstStyle/>
          <a:p>
            <a:r>
              <a:rPr lang="de-DE" sz="2000" dirty="0">
                <a:solidFill>
                  <a:schemeClr val="tx2"/>
                </a:solidFill>
              </a:rPr>
              <a:t>Folien: bereitgestellt durch die Austauschplattform „</a:t>
            </a:r>
            <a:r>
              <a:rPr lang="de-DE" sz="2000" dirty="0" err="1">
                <a:solidFill>
                  <a:schemeClr val="tx2"/>
                </a:solidFill>
              </a:rPr>
              <a:t>GenderMed</a:t>
            </a:r>
            <a:r>
              <a:rPr lang="de-DE" sz="2000" dirty="0">
                <a:solidFill>
                  <a:schemeClr val="tx2"/>
                </a:solidFill>
              </a:rPr>
              <a:t>-Wiki</a:t>
            </a:r>
            <a:r>
              <a:rPr lang="de-DE" sz="2400" dirty="0">
                <a:solidFill>
                  <a:schemeClr val="tx2"/>
                </a:solidFill>
              </a:rPr>
              <a:t>“</a:t>
            </a:r>
          </a:p>
        </p:txBody>
      </p:sp>
    </p:spTree>
    <p:extLst>
      <p:ext uri="{BB962C8B-B14F-4D97-AF65-F5344CB8AC3E}">
        <p14:creationId xmlns:p14="http://schemas.microsoft.com/office/powerpoint/2010/main" val="658905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Benutzerdefiniertes Layou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250825" y="260648"/>
            <a:ext cx="6768752" cy="504056"/>
          </a:xfrm>
          <a:prstGeom prst="rect">
            <a:avLst/>
          </a:prstGeom>
        </p:spPr>
        <p:txBody>
          <a:bodyPr/>
          <a:lstStyle>
            <a:lvl1pPr algn="l">
              <a:defRPr>
                <a:solidFill>
                  <a:schemeClr val="tx2"/>
                </a:solidFill>
              </a:defRPr>
            </a:lvl1pPr>
          </a:lstStyle>
          <a:p>
            <a:r>
              <a:rPr lang="de-DE" dirty="0"/>
              <a:t>Folientitel</a:t>
            </a:r>
          </a:p>
        </p:txBody>
      </p:sp>
      <p:cxnSp>
        <p:nvCxnSpPr>
          <p:cNvPr id="3" name="Gerader Verbinder 2"/>
          <p:cNvCxnSpPr/>
          <p:nvPr userDrawn="1"/>
        </p:nvCxnSpPr>
        <p:spPr>
          <a:xfrm>
            <a:off x="0" y="6165304"/>
            <a:ext cx="9144000" cy="0"/>
          </a:xfrm>
          <a:prstGeom prst="line">
            <a:avLst/>
          </a:prstGeom>
          <a:noFill/>
          <a:ln w="25400" cap="flat" cmpd="sng" algn="ctr">
            <a:solidFill>
              <a:srgbClr val="E7E6E6"/>
            </a:solidFill>
            <a:prstDash val="solid"/>
            <a:miter lim="800000"/>
          </a:ln>
          <a:effectLst/>
        </p:spPr>
      </p:cxnSp>
      <p:sp>
        <p:nvSpPr>
          <p:cNvPr id="4" name="Rechteck 3"/>
          <p:cNvSpPr/>
          <p:nvPr userDrawn="1"/>
        </p:nvSpPr>
        <p:spPr>
          <a:xfrm>
            <a:off x="0" y="6237312"/>
            <a:ext cx="9144000" cy="72008"/>
          </a:xfrm>
          <a:prstGeom prst="rect">
            <a:avLst/>
          </a:prstGeom>
          <a:solidFill>
            <a:srgbClr val="FFC000">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 name="Textplatzhalter 5"/>
          <p:cNvSpPr>
            <a:spLocks noGrp="1"/>
          </p:cNvSpPr>
          <p:nvPr>
            <p:ph type="body" sz="quarter" idx="10"/>
          </p:nvPr>
        </p:nvSpPr>
        <p:spPr>
          <a:xfrm>
            <a:off x="250825" y="1268413"/>
            <a:ext cx="8497888" cy="4537075"/>
          </a:xfrm>
          <a:prstGeom prst="rect">
            <a:avLst/>
          </a:prstGeom>
        </p:spPr>
        <p:txBody>
          <a:bodyPr/>
          <a:lstStyle>
            <a:lvl1pPr>
              <a:defRPr sz="1800">
                <a:solidFill>
                  <a:schemeClr val="tx1"/>
                </a:solidFill>
              </a:defRPr>
            </a:lvl1pPr>
          </a:lstStyle>
          <a:p>
            <a:pPr lvl="0"/>
            <a:r>
              <a:rPr lang="de-DE"/>
              <a:t>Formatvorlagen des Textmasters bearbeiten</a:t>
            </a:r>
          </a:p>
        </p:txBody>
      </p:sp>
    </p:spTree>
    <p:extLst>
      <p:ext uri="{BB962C8B-B14F-4D97-AF65-F5344CB8AC3E}">
        <p14:creationId xmlns:p14="http://schemas.microsoft.com/office/powerpoint/2010/main" val="1900983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5" name="Rechteck 4"/>
          <p:cNvSpPr/>
          <p:nvPr userDrawn="1"/>
        </p:nvSpPr>
        <p:spPr>
          <a:xfrm>
            <a:off x="0" y="5675313"/>
            <a:ext cx="9144000" cy="1182687"/>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3" name="Rectangle 4"/>
          <p:cNvSpPr>
            <a:spLocks noChangeArrowheads="1"/>
          </p:cNvSpPr>
          <p:nvPr userDrawn="1"/>
        </p:nvSpPr>
        <p:spPr bwMode="auto">
          <a:xfrm>
            <a:off x="2143108" y="1700213"/>
            <a:ext cx="4643437" cy="630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br>
              <a:rPr kumimoji="0" lang="de-DE" altLang="de-DE" sz="2400" b="1" i="0" u="none" strike="noStrike" kern="0" cap="none" spc="0" normalizeH="0" baseline="0" noProof="0" dirty="0">
                <a:ln>
                  <a:noFill/>
                </a:ln>
                <a:solidFill>
                  <a:srgbClr val="4D4D4D"/>
                </a:solidFill>
                <a:effectLst/>
                <a:uLnTx/>
                <a:uFillTx/>
                <a:latin typeface="Arial" charset="0"/>
                <a:ea typeface="+mn-ea"/>
                <a:cs typeface="Arial" charset="0"/>
              </a:rPr>
            </a:br>
            <a:r>
              <a:rPr kumimoji="0" lang="de-DE" altLang="de-DE" sz="4000" b="1" i="0" u="none" strike="noStrike" kern="0" cap="none" spc="0" normalizeH="0" baseline="0" noProof="0" dirty="0">
                <a:ln>
                  <a:noFill/>
                </a:ln>
                <a:solidFill>
                  <a:srgbClr val="1F497D"/>
                </a:solidFill>
                <a:effectLst/>
                <a:uLnTx/>
                <a:uFillTx/>
                <a:latin typeface="Arial" charset="0"/>
                <a:ea typeface="+mn-ea"/>
                <a:cs typeface="Arial" charset="0"/>
              </a:rPr>
              <a:t>Dank</a:t>
            </a:r>
          </a:p>
        </p:txBody>
      </p:sp>
      <p:sp>
        <p:nvSpPr>
          <p:cNvPr id="4" name="Text Box 5"/>
          <p:cNvSpPr txBox="1">
            <a:spLocks noChangeArrowheads="1"/>
          </p:cNvSpPr>
          <p:nvPr userDrawn="1"/>
        </p:nvSpPr>
        <p:spPr bwMode="auto">
          <a:xfrm>
            <a:off x="714348" y="2571744"/>
            <a:ext cx="8238153"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marL="0" marR="0" lvl="0" indent="0" algn="l" defTabSz="914400" rtl="0" eaLnBrk="1" fontAlgn="auto" latinLnBrk="0" hangingPunct="1">
              <a:lnSpc>
                <a:spcPct val="100000"/>
              </a:lnSpc>
              <a:spcBef>
                <a:spcPct val="40000"/>
              </a:spcBef>
              <a:spcAft>
                <a:spcPts val="0"/>
              </a:spcAft>
              <a:buClrTx/>
              <a:buSzTx/>
              <a:buFontTx/>
              <a:buNone/>
              <a:tabLst/>
              <a:defRPr/>
            </a:pPr>
            <a:r>
              <a:rPr kumimoji="0" lang="de-DE" altLang="de-DE" sz="1800" b="1" i="0" u="none" strike="noStrike" kern="0" cap="none" spc="0" normalizeH="0" baseline="0" noProof="0" dirty="0">
                <a:ln>
                  <a:noFill/>
                </a:ln>
                <a:solidFill>
                  <a:prstClr val="black"/>
                </a:solidFill>
                <a:effectLst/>
                <a:uLnTx/>
                <a:uFillTx/>
                <a:latin typeface="Arial" charset="0"/>
                <a:ea typeface="+mn-ea"/>
                <a:cs typeface="Arial" charset="0"/>
              </a:rPr>
              <a:t>Dieses Vorhaben wurde aus Mitteln des Bundesministeriums für Bildung </a:t>
            </a:r>
            <a:br>
              <a:rPr kumimoji="0" lang="de-DE" altLang="de-DE" sz="1800" b="1" i="0" u="none" strike="noStrike" kern="0" cap="none" spc="0" normalizeH="0" baseline="0" noProof="0" dirty="0">
                <a:ln>
                  <a:noFill/>
                </a:ln>
                <a:solidFill>
                  <a:prstClr val="black"/>
                </a:solidFill>
                <a:effectLst/>
                <a:uLnTx/>
                <a:uFillTx/>
                <a:latin typeface="Arial" charset="0"/>
                <a:ea typeface="+mn-ea"/>
                <a:cs typeface="Arial" charset="0"/>
              </a:rPr>
            </a:br>
            <a:r>
              <a:rPr kumimoji="0" lang="de-DE" altLang="de-DE" sz="1800" b="1" i="0" u="none" strike="noStrike" kern="0" cap="none" spc="0" normalizeH="0" baseline="0" noProof="0" dirty="0">
                <a:ln>
                  <a:noFill/>
                </a:ln>
                <a:solidFill>
                  <a:prstClr val="black"/>
                </a:solidFill>
                <a:effectLst/>
                <a:uLnTx/>
                <a:uFillTx/>
                <a:latin typeface="Arial" charset="0"/>
                <a:ea typeface="+mn-ea"/>
                <a:cs typeface="Arial" charset="0"/>
              </a:rPr>
              <a:t>und Forschung unter dem Förderkennzeichen 01 FP 1506 gefördert.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altLang="de-DE" sz="1800" b="1" i="0" u="none" strike="noStrike" kern="0" cap="none" spc="0" normalizeH="0" baseline="0" noProof="0" dirty="0">
                <a:ln>
                  <a:noFill/>
                </a:ln>
                <a:solidFill>
                  <a:prstClr val="black"/>
                </a:solidFill>
                <a:effectLst/>
                <a:uLnTx/>
                <a:uFillTx/>
                <a:latin typeface="Arial" charset="0"/>
                <a:ea typeface="+mn-ea"/>
                <a:cs typeface="Arial" charset="0"/>
              </a:rPr>
              <a:t>Die Verantwortung für den Inhalt dieser Veröffentlichung liegt bei den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altLang="de-DE" sz="1800" b="1" i="0" u="none" strike="noStrike" kern="0" cap="none" spc="0" normalizeH="0" baseline="0" noProof="0" dirty="0">
                <a:ln>
                  <a:noFill/>
                </a:ln>
                <a:solidFill>
                  <a:prstClr val="black"/>
                </a:solidFill>
                <a:effectLst/>
                <a:uLnTx/>
                <a:uFillTx/>
                <a:latin typeface="Arial" charset="0"/>
                <a:ea typeface="+mn-ea"/>
                <a:cs typeface="Arial" charset="0"/>
              </a:rPr>
              <a:t>Autor/-innen.</a:t>
            </a:r>
            <a:endParaRPr kumimoji="0" lang="de-DE" altLang="de-DE" sz="1800" b="0" i="0" u="none" strike="noStrike" kern="0" cap="none" spc="0" normalizeH="0" baseline="0" noProof="0" dirty="0">
              <a:ln>
                <a:noFill/>
              </a:ln>
              <a:solidFill>
                <a:prstClr val="black"/>
              </a:solidFill>
              <a:effectLst/>
              <a:uLnTx/>
              <a:uFillTx/>
              <a:latin typeface="Arial" charset="0"/>
              <a:ea typeface="+mn-ea"/>
              <a:cs typeface="Arial" charset="0"/>
            </a:endParaRPr>
          </a:p>
        </p:txBody>
      </p:sp>
      <p:pic>
        <p:nvPicPr>
          <p:cNvPr id="6" name="Grafik 5"/>
          <p:cNvPicPr>
            <a:picLocks noChangeAspect="1"/>
          </p:cNvPicPr>
          <p:nvPr userDrawn="1"/>
        </p:nvPicPr>
        <p:blipFill>
          <a:blip r:embed="rId2"/>
          <a:stretch>
            <a:fillRect/>
          </a:stretch>
        </p:blipFill>
        <p:spPr>
          <a:xfrm>
            <a:off x="5437311" y="0"/>
            <a:ext cx="3706689" cy="908383"/>
          </a:xfrm>
          <a:prstGeom prst="rect">
            <a:avLst/>
          </a:prstGeom>
        </p:spPr>
      </p:pic>
      <p:sp>
        <p:nvSpPr>
          <p:cNvPr id="8" name="Rectangle 19"/>
          <p:cNvSpPr>
            <a:spLocks noChangeArrowheads="1"/>
          </p:cNvSpPr>
          <p:nvPr userDrawn="1"/>
        </p:nvSpPr>
        <p:spPr bwMode="auto">
          <a:xfrm flipV="1">
            <a:off x="0" y="5583238"/>
            <a:ext cx="9144000" cy="92075"/>
          </a:xfrm>
          <a:prstGeom prst="rect">
            <a:avLst/>
          </a:prstGeom>
          <a:solidFill>
            <a:srgbClr val="CCA500">
              <a:alpha val="45097"/>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a:p>
        </p:txBody>
      </p:sp>
      <p:pic>
        <p:nvPicPr>
          <p:cNvPr id="9" name="Grafik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496" y="5831799"/>
            <a:ext cx="9036000" cy="837561"/>
          </a:xfrm>
          <a:prstGeom prst="rect">
            <a:avLst/>
          </a:prstGeom>
        </p:spPr>
      </p:pic>
    </p:spTree>
    <p:extLst>
      <p:ext uri="{BB962C8B-B14F-4D97-AF65-F5344CB8AC3E}">
        <p14:creationId xmlns:p14="http://schemas.microsoft.com/office/powerpoint/2010/main" val="3594635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65524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25"/>
          <p:cNvSpPr>
            <a:spLocks noChangeArrowheads="1"/>
          </p:cNvSpPr>
          <p:nvPr userDrawn="1"/>
        </p:nvSpPr>
        <p:spPr bwMode="auto">
          <a:xfrm>
            <a:off x="0" y="0"/>
            <a:ext cx="8964488" cy="908050"/>
          </a:xfrm>
          <a:prstGeom prst="rect">
            <a:avLst/>
          </a:prstGeom>
          <a:solidFill>
            <a:srgbClr val="F4F3EC"/>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a:p>
        </p:txBody>
      </p:sp>
      <p:pic>
        <p:nvPicPr>
          <p:cNvPr id="6" name="Grafik 5"/>
          <p:cNvPicPr>
            <a:picLocks noChangeAspect="1"/>
          </p:cNvPicPr>
          <p:nvPr userDrawn="1"/>
        </p:nvPicPr>
        <p:blipFill>
          <a:blip r:embed="rId6"/>
          <a:stretch>
            <a:fillRect/>
          </a:stretch>
        </p:blipFill>
        <p:spPr>
          <a:xfrm>
            <a:off x="7215651" y="0"/>
            <a:ext cx="1748837" cy="908050"/>
          </a:xfrm>
          <a:prstGeom prst="rect">
            <a:avLst/>
          </a:prstGeom>
        </p:spPr>
      </p:pic>
    </p:spTree>
    <p:extLst>
      <p:ext uri="{BB962C8B-B14F-4D97-AF65-F5344CB8AC3E}">
        <p14:creationId xmlns:p14="http://schemas.microsoft.com/office/powerpoint/2010/main" val="858452177"/>
      </p:ext>
    </p:extLst>
  </p:cSld>
  <p:clrMap bg1="lt1" tx1="dk1" bg2="lt2" tx2="dk2" accent1="accent1" accent2="accent2" accent3="accent3" accent4="accent4" accent5="accent5" accent6="accent6" hlink="hlink" folHlink="folHlink"/>
  <p:sldLayoutIdLst>
    <p:sldLayoutId id="2147483661" r:id="rId1"/>
    <p:sldLayoutId id="2147483712" r:id="rId2"/>
    <p:sldLayoutId id="2147483711" r:id="rId3"/>
    <p:sldLayoutId id="2147483713" r:id="rId4"/>
  </p:sldLayoutIdLst>
  <p:hf hdr="0" ftr="0" dt="0"/>
  <p:txStyles>
    <p:titleStyle>
      <a:lvl1pPr algn="ctr" defTabSz="457200" rtl="0" eaLnBrk="1" fontAlgn="base" hangingPunct="1">
        <a:spcBef>
          <a:spcPct val="0"/>
        </a:spcBef>
        <a:spcAft>
          <a:spcPct val="0"/>
        </a:spcAft>
        <a:defRPr sz="3200" kern="1200">
          <a:solidFill>
            <a:schemeClr val="tx1"/>
          </a:solidFill>
          <a:latin typeface="Arial" charset="0"/>
          <a:ea typeface="+mj-ea"/>
          <a:cs typeface="+mj-cs"/>
        </a:defRPr>
      </a:lvl1pPr>
      <a:lvl2pPr algn="ctr" defTabSz="457200" rtl="0" eaLnBrk="1" fontAlgn="base" hangingPunct="1">
        <a:spcBef>
          <a:spcPct val="0"/>
        </a:spcBef>
        <a:spcAft>
          <a:spcPct val="0"/>
        </a:spcAft>
        <a:defRPr sz="3200">
          <a:solidFill>
            <a:schemeClr val="tx1"/>
          </a:solidFill>
          <a:latin typeface="Arial" charset="0"/>
        </a:defRPr>
      </a:lvl2pPr>
      <a:lvl3pPr algn="ctr" defTabSz="457200" rtl="0" eaLnBrk="1" fontAlgn="base" hangingPunct="1">
        <a:spcBef>
          <a:spcPct val="0"/>
        </a:spcBef>
        <a:spcAft>
          <a:spcPct val="0"/>
        </a:spcAft>
        <a:defRPr sz="3200">
          <a:solidFill>
            <a:schemeClr val="tx1"/>
          </a:solidFill>
          <a:latin typeface="Arial" charset="0"/>
        </a:defRPr>
      </a:lvl3pPr>
      <a:lvl4pPr algn="ctr" defTabSz="457200" rtl="0" eaLnBrk="1" fontAlgn="base" hangingPunct="1">
        <a:spcBef>
          <a:spcPct val="0"/>
        </a:spcBef>
        <a:spcAft>
          <a:spcPct val="0"/>
        </a:spcAft>
        <a:defRPr sz="3200">
          <a:solidFill>
            <a:schemeClr val="tx1"/>
          </a:solidFill>
          <a:latin typeface="Arial" charset="0"/>
        </a:defRPr>
      </a:lvl4pPr>
      <a:lvl5pPr algn="ctr" defTabSz="457200" rtl="0" eaLnBrk="1" fontAlgn="base" hangingPunct="1">
        <a:spcBef>
          <a:spcPct val="0"/>
        </a:spcBef>
        <a:spcAft>
          <a:spcPct val="0"/>
        </a:spcAft>
        <a:defRPr sz="3200">
          <a:solidFill>
            <a:schemeClr val="tx1"/>
          </a:solidFill>
          <a:latin typeface="Arial" charset="0"/>
        </a:defRPr>
      </a:lvl5pPr>
      <a:lvl6pPr marL="457200" algn="ctr" defTabSz="457200" rtl="0" eaLnBrk="1" fontAlgn="base" hangingPunct="1">
        <a:spcBef>
          <a:spcPct val="0"/>
        </a:spcBef>
        <a:spcAft>
          <a:spcPct val="0"/>
        </a:spcAft>
        <a:defRPr sz="3200">
          <a:solidFill>
            <a:schemeClr val="tx1"/>
          </a:solidFill>
          <a:latin typeface="Arial" charset="0"/>
        </a:defRPr>
      </a:lvl6pPr>
      <a:lvl7pPr marL="914400" algn="ctr" defTabSz="457200" rtl="0" eaLnBrk="1" fontAlgn="base" hangingPunct="1">
        <a:spcBef>
          <a:spcPct val="0"/>
        </a:spcBef>
        <a:spcAft>
          <a:spcPct val="0"/>
        </a:spcAft>
        <a:defRPr sz="3200">
          <a:solidFill>
            <a:schemeClr val="tx1"/>
          </a:solidFill>
          <a:latin typeface="Arial" charset="0"/>
        </a:defRPr>
      </a:lvl7pPr>
      <a:lvl8pPr marL="1371600" algn="ctr" defTabSz="457200" rtl="0" eaLnBrk="1" fontAlgn="base" hangingPunct="1">
        <a:spcBef>
          <a:spcPct val="0"/>
        </a:spcBef>
        <a:spcAft>
          <a:spcPct val="0"/>
        </a:spcAft>
        <a:defRPr sz="3200">
          <a:solidFill>
            <a:schemeClr val="tx1"/>
          </a:solidFill>
          <a:latin typeface="Arial" charset="0"/>
        </a:defRPr>
      </a:lvl8pPr>
      <a:lvl9pPr marL="1828800" algn="ctr" defTabSz="457200" rtl="0" eaLnBrk="1" fontAlgn="base" hangingPunct="1">
        <a:spcBef>
          <a:spcPct val="0"/>
        </a:spcBef>
        <a:spcAft>
          <a:spcPct val="0"/>
        </a:spcAft>
        <a:defRPr sz="3200">
          <a:solidFill>
            <a:schemeClr val="tx1"/>
          </a:solidFill>
          <a:latin typeface="Arial" charset="0"/>
        </a:defRPr>
      </a:lvl9pPr>
    </p:titleStyle>
    <p:bodyStyle>
      <a:lvl1pPr marL="342900" indent="-342900" algn="l" defTabSz="457200" rtl="0" eaLnBrk="1" fontAlgn="base" hangingPunct="1">
        <a:spcBef>
          <a:spcPct val="20000"/>
        </a:spcBef>
        <a:spcAft>
          <a:spcPct val="0"/>
        </a:spcAft>
        <a:buFont typeface="Arial" charset="0"/>
        <a:buChar char="•"/>
        <a:defRPr sz="2800" kern="1200">
          <a:solidFill>
            <a:schemeClr val="tx1"/>
          </a:solidFill>
          <a:latin typeface="Arial" charset="0"/>
          <a:ea typeface="+mn-ea"/>
          <a:cs typeface="+mn-cs"/>
        </a:defRPr>
      </a:lvl1pPr>
      <a:lvl2pPr marL="742950" indent="-285750" algn="l" defTabSz="457200" rtl="0" eaLnBrk="1" fontAlgn="base" hangingPunct="1">
        <a:spcBef>
          <a:spcPct val="20000"/>
        </a:spcBef>
        <a:spcAft>
          <a:spcPct val="0"/>
        </a:spcAft>
        <a:buFont typeface="Arial" charset="0"/>
        <a:buChar char="–"/>
        <a:defRPr sz="2400" kern="1200">
          <a:solidFill>
            <a:schemeClr val="tx1"/>
          </a:solidFill>
          <a:latin typeface="Arial" charset="0"/>
          <a:ea typeface="+mn-ea"/>
          <a:cs typeface="+mn-cs"/>
        </a:defRPr>
      </a:lvl2pPr>
      <a:lvl3pPr marL="1143000" indent="-228600" algn="l" defTabSz="457200" rtl="0" eaLnBrk="1" fontAlgn="base" hangingPunct="1">
        <a:spcBef>
          <a:spcPct val="20000"/>
        </a:spcBef>
        <a:spcAft>
          <a:spcPct val="0"/>
        </a:spcAft>
        <a:buFont typeface="Arial" charset="0"/>
        <a:buChar char="•"/>
        <a:defRPr sz="2000" kern="1200">
          <a:solidFill>
            <a:schemeClr val="tx1"/>
          </a:solidFill>
          <a:latin typeface="Arial" charset="0"/>
          <a:ea typeface="+mn-ea"/>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dak.de/dak/gesundheit/DAK-Gesundheitsreport_2016-1783254.html"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altLang="de-DE" b="1" dirty="0"/>
              <a:t>Geschlechtsaspekte in der Medizin</a:t>
            </a:r>
            <a:br>
              <a:rPr lang="de-DE" b="1" kern="0" dirty="0">
                <a:latin typeface="Arial" pitchFamily="34" charset="0"/>
                <a:cs typeface="Arial" pitchFamily="34" charset="0"/>
              </a:rPr>
            </a:br>
            <a:br>
              <a:rPr lang="de-DE" b="1" kern="0" dirty="0">
                <a:latin typeface="Arial" pitchFamily="34" charset="0"/>
                <a:cs typeface="Arial" pitchFamily="34" charset="0"/>
              </a:rPr>
            </a:br>
            <a:br>
              <a:rPr lang="de-DE" altLang="de-DE" b="1" dirty="0">
                <a:solidFill>
                  <a:srgbClr val="002060"/>
                </a:solidFill>
                <a:latin typeface="Arial" pitchFamily="34" charset="0"/>
                <a:cs typeface="Arial" pitchFamily="34" charset="0"/>
                <a:sym typeface="Arial" pitchFamily="34" charset="0"/>
              </a:rPr>
            </a:br>
            <a:endParaRPr lang="de-DE" dirty="0"/>
          </a:p>
        </p:txBody>
      </p:sp>
    </p:spTree>
    <p:extLst>
      <p:ext uri="{BB962C8B-B14F-4D97-AF65-F5344CB8AC3E}">
        <p14:creationId xmlns:p14="http://schemas.microsoft.com/office/powerpoint/2010/main" val="36458707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57158" y="242808"/>
            <a:ext cx="6858048" cy="461665"/>
          </a:xfrm>
          <a:prstGeom prst="rect">
            <a:avLst/>
          </a:prstGeom>
          <a:noFill/>
        </p:spPr>
        <p:txBody>
          <a:bodyPr wrap="square" rtlCol="0">
            <a:spAutoFit/>
          </a:bodyPr>
          <a:lstStyle/>
          <a:p>
            <a:r>
              <a:rPr lang="de-DE" sz="2400" dirty="0">
                <a:solidFill>
                  <a:schemeClr val="tx2"/>
                </a:solidFill>
                <a:latin typeface="Arial" panose="020B0604020202020204" pitchFamily="34" charset="0"/>
                <a:cs typeface="Arial" panose="020B0604020202020204" pitchFamily="34" charset="0"/>
              </a:rPr>
              <a:t>Literatur						</a:t>
            </a:r>
          </a:p>
        </p:txBody>
      </p:sp>
      <p:sp>
        <p:nvSpPr>
          <p:cNvPr id="3" name="Textfeld 2"/>
          <p:cNvSpPr txBox="1"/>
          <p:nvPr/>
        </p:nvSpPr>
        <p:spPr>
          <a:xfrm>
            <a:off x="571472" y="1231007"/>
            <a:ext cx="8143932" cy="5078313"/>
          </a:xfrm>
          <a:prstGeom prst="rect">
            <a:avLst/>
          </a:prstGeom>
          <a:noFill/>
        </p:spPr>
        <p:txBody>
          <a:bodyPr wrap="square" rtlCol="0">
            <a:spAutoFit/>
          </a:bodyPr>
          <a:lstStyle/>
          <a:p>
            <a:pPr>
              <a:buFont typeface="Arial" pitchFamily="34" charset="0"/>
              <a:buChar char="•"/>
            </a:pPr>
            <a:r>
              <a:rPr lang="de-DE" dirty="0"/>
              <a:t> </a:t>
            </a:r>
            <a:r>
              <a:rPr lang="de-DE" dirty="0">
                <a:latin typeface="Arial" panose="020B0604020202020204" pitchFamily="34" charset="0"/>
                <a:cs typeface="Arial" panose="020B0604020202020204" pitchFamily="34" charset="0"/>
              </a:rPr>
              <a:t>DAK-Gesundheitsreport 2016: Warum Frauen und Männer anders krank sind; 2016. </a:t>
            </a:r>
            <a:r>
              <a:rPr lang="de-DE" dirty="0" err="1">
                <a:latin typeface="Arial" panose="020B0604020202020204" pitchFamily="34" charset="0"/>
                <a:cs typeface="Arial" panose="020B0604020202020204" pitchFamily="34" charset="0"/>
              </a:rPr>
              <a:t>Available</a:t>
            </a:r>
            <a:r>
              <a:rPr lang="de-DE" dirty="0">
                <a:latin typeface="Arial" panose="020B0604020202020204" pitchFamily="34" charset="0"/>
                <a:cs typeface="Arial" panose="020B0604020202020204" pitchFamily="34" charset="0"/>
              </a:rPr>
              <a:t> </a:t>
            </a:r>
            <a:r>
              <a:rPr lang="de-DE" dirty="0" err="1">
                <a:latin typeface="Arial" panose="020B0604020202020204" pitchFamily="34" charset="0"/>
                <a:cs typeface="Arial" panose="020B0604020202020204" pitchFamily="34" charset="0"/>
              </a:rPr>
              <a:t>from</a:t>
            </a:r>
            <a:r>
              <a:rPr lang="de-DE"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hlinkClick r:id="rId2"/>
              </a:rPr>
              <a:t>URL:http://</a:t>
            </a:r>
            <a:r>
              <a:rPr lang="de-DE" dirty="0" err="1">
                <a:latin typeface="Arial" panose="020B0604020202020204" pitchFamily="34" charset="0"/>
                <a:cs typeface="Arial" panose="020B0604020202020204" pitchFamily="34" charset="0"/>
                <a:hlinkClick r:id="rId2"/>
              </a:rPr>
              <a:t>www.dak.de</a:t>
            </a:r>
            <a:r>
              <a:rPr lang="de-DE" dirty="0">
                <a:latin typeface="Arial" panose="020B0604020202020204" pitchFamily="34" charset="0"/>
                <a:cs typeface="Arial" panose="020B0604020202020204" pitchFamily="34" charset="0"/>
                <a:hlinkClick r:id="rId2"/>
              </a:rPr>
              <a:t>/</a:t>
            </a:r>
            <a:r>
              <a:rPr lang="de-DE" dirty="0" err="1">
                <a:latin typeface="Arial" panose="020B0604020202020204" pitchFamily="34" charset="0"/>
                <a:cs typeface="Arial" panose="020B0604020202020204" pitchFamily="34" charset="0"/>
                <a:hlinkClick r:id="rId2"/>
              </a:rPr>
              <a:t>dak</a:t>
            </a:r>
            <a:r>
              <a:rPr lang="de-DE" dirty="0">
                <a:latin typeface="Arial" panose="020B0604020202020204" pitchFamily="34" charset="0"/>
                <a:cs typeface="Arial" panose="020B0604020202020204" pitchFamily="34" charset="0"/>
                <a:hlinkClick r:id="rId2"/>
              </a:rPr>
              <a:t>/</a:t>
            </a:r>
            <a:r>
              <a:rPr lang="de-DE" dirty="0" err="1">
                <a:latin typeface="Arial" panose="020B0604020202020204" pitchFamily="34" charset="0"/>
                <a:cs typeface="Arial" panose="020B0604020202020204" pitchFamily="34" charset="0"/>
                <a:hlinkClick r:id="rId2"/>
              </a:rPr>
              <a:t>gesundheit</a:t>
            </a:r>
            <a:r>
              <a:rPr lang="de-DE" dirty="0">
                <a:latin typeface="Arial" panose="020B0604020202020204" pitchFamily="34" charset="0"/>
                <a:cs typeface="Arial" panose="020B0604020202020204" pitchFamily="34" charset="0"/>
                <a:hlinkClick r:id="rId2"/>
              </a:rPr>
              <a:t>/DAK-Gesundheitsreport_2016-1783254.html</a:t>
            </a:r>
            <a:r>
              <a:rPr lang="de-DE" dirty="0">
                <a:latin typeface="Arial" panose="020B0604020202020204" pitchFamily="34" charset="0"/>
                <a:cs typeface="Arial" panose="020B0604020202020204" pitchFamily="34" charset="0"/>
              </a:rPr>
              <a:t>.</a:t>
            </a:r>
          </a:p>
          <a:p>
            <a:pPr>
              <a:buFont typeface="Arial" pitchFamily="34" charset="0"/>
              <a:buChar char="•"/>
            </a:pPr>
            <a:endParaRPr lang="de-DE" dirty="0">
              <a:latin typeface="Arial" panose="020B0604020202020204" pitchFamily="34" charset="0"/>
              <a:cs typeface="Arial" panose="020B0604020202020204" pitchFamily="34" charset="0"/>
            </a:endParaRPr>
          </a:p>
          <a:p>
            <a:pPr>
              <a:buFont typeface="Arial" pitchFamily="34" charset="0"/>
              <a:buChar char="•"/>
            </a:pPr>
            <a:r>
              <a:rPr lang="de-DE" dirty="0">
                <a:latin typeface="Arial" panose="020B0604020202020204" pitchFamily="34" charset="0"/>
                <a:cs typeface="Arial" panose="020B0604020202020204" pitchFamily="34" charset="0"/>
              </a:rPr>
              <a:t> </a:t>
            </a:r>
            <a:r>
              <a:rPr lang="de-DE" dirty="0" err="1">
                <a:latin typeface="Arial" panose="020B0604020202020204" pitchFamily="34" charset="0"/>
                <a:cs typeface="Arial" panose="020B0604020202020204" pitchFamily="34" charset="0"/>
              </a:rPr>
              <a:t>Harreiter</a:t>
            </a:r>
            <a:r>
              <a:rPr lang="de-DE" dirty="0">
                <a:latin typeface="Arial" panose="020B0604020202020204" pitchFamily="34" charset="0"/>
                <a:cs typeface="Arial" panose="020B0604020202020204" pitchFamily="34" charset="0"/>
              </a:rPr>
              <a:t> J, Thomas A, </a:t>
            </a:r>
            <a:r>
              <a:rPr lang="de-DE" dirty="0" err="1">
                <a:latin typeface="Arial" panose="020B0604020202020204" pitchFamily="34" charset="0"/>
                <a:cs typeface="Arial" panose="020B0604020202020204" pitchFamily="34" charset="0"/>
              </a:rPr>
              <a:t>Kautzky</a:t>
            </a:r>
            <a:r>
              <a:rPr lang="de-DE" dirty="0">
                <a:latin typeface="Arial" panose="020B0604020202020204" pitchFamily="34" charset="0"/>
                <a:cs typeface="Arial" panose="020B0604020202020204" pitchFamily="34" charset="0"/>
              </a:rPr>
              <a:t>-Willer A. Gendermedizin. In: </a:t>
            </a:r>
            <a:r>
              <a:rPr lang="de-DE" dirty="0" err="1">
                <a:latin typeface="Arial" panose="020B0604020202020204" pitchFamily="34" charset="0"/>
                <a:cs typeface="Arial" panose="020B0604020202020204" pitchFamily="34" charset="0"/>
              </a:rPr>
              <a:t>Kolip</a:t>
            </a:r>
            <a:r>
              <a:rPr lang="de-DE" dirty="0">
                <a:latin typeface="Arial" panose="020B0604020202020204" pitchFamily="34" charset="0"/>
                <a:cs typeface="Arial" panose="020B0604020202020204" pitchFamily="34" charset="0"/>
              </a:rPr>
              <a:t> P, Hurrelmann K, </a:t>
            </a:r>
            <a:r>
              <a:rPr lang="de-DE" dirty="0" err="1">
                <a:latin typeface="Arial" panose="020B0604020202020204" pitchFamily="34" charset="0"/>
                <a:cs typeface="Arial" panose="020B0604020202020204" pitchFamily="34" charset="0"/>
              </a:rPr>
              <a:t>editors</a:t>
            </a:r>
            <a:r>
              <a:rPr lang="de-DE" dirty="0">
                <a:latin typeface="Arial" panose="020B0604020202020204" pitchFamily="34" charset="0"/>
                <a:cs typeface="Arial" panose="020B0604020202020204" pitchFamily="34" charset="0"/>
              </a:rPr>
              <a:t>. Handbuch Geschlecht und Gesundheit: Männer und Frauen im Vergleich. 2., </a:t>
            </a:r>
            <a:r>
              <a:rPr lang="de-DE" dirty="0" err="1">
                <a:latin typeface="Arial" panose="020B0604020202020204" pitchFamily="34" charset="0"/>
                <a:cs typeface="Arial" panose="020B0604020202020204" pitchFamily="34" charset="0"/>
              </a:rPr>
              <a:t>vollst</a:t>
            </a:r>
            <a:r>
              <a:rPr lang="de-DE" dirty="0">
                <a:latin typeface="Arial" panose="020B0604020202020204" pitchFamily="34" charset="0"/>
                <a:cs typeface="Arial" panose="020B0604020202020204" pitchFamily="34" charset="0"/>
              </a:rPr>
              <a:t>. </a:t>
            </a:r>
            <a:r>
              <a:rPr lang="de-DE" dirty="0" err="1">
                <a:latin typeface="Arial" panose="020B0604020202020204" pitchFamily="34" charset="0"/>
                <a:cs typeface="Arial" panose="020B0604020202020204" pitchFamily="34" charset="0"/>
              </a:rPr>
              <a:t>überarb</a:t>
            </a:r>
            <a:r>
              <a:rPr lang="de-DE" dirty="0">
                <a:latin typeface="Arial" panose="020B0604020202020204" pitchFamily="34" charset="0"/>
                <a:cs typeface="Arial" panose="020B0604020202020204" pitchFamily="34" charset="0"/>
              </a:rPr>
              <a:t>. und </a:t>
            </a:r>
            <a:r>
              <a:rPr lang="de-DE" dirty="0" err="1">
                <a:latin typeface="Arial" panose="020B0604020202020204" pitchFamily="34" charset="0"/>
                <a:cs typeface="Arial" panose="020B0604020202020204" pitchFamily="34" charset="0"/>
              </a:rPr>
              <a:t>erw</a:t>
            </a:r>
            <a:r>
              <a:rPr lang="de-DE" dirty="0">
                <a:latin typeface="Arial" panose="020B0604020202020204" pitchFamily="34" charset="0"/>
                <a:cs typeface="Arial" panose="020B0604020202020204" pitchFamily="34" charset="0"/>
              </a:rPr>
              <a:t>. Aufl. Bern: </a:t>
            </a:r>
            <a:r>
              <a:rPr lang="de-DE" dirty="0" err="1">
                <a:latin typeface="Arial" panose="020B0604020202020204" pitchFamily="34" charset="0"/>
                <a:cs typeface="Arial" panose="020B0604020202020204" pitchFamily="34" charset="0"/>
              </a:rPr>
              <a:t>Hogrefe</a:t>
            </a:r>
            <a:r>
              <a:rPr lang="de-DE" dirty="0">
                <a:latin typeface="Arial" panose="020B0604020202020204" pitchFamily="34" charset="0"/>
                <a:cs typeface="Arial" panose="020B0604020202020204" pitchFamily="34" charset="0"/>
              </a:rPr>
              <a:t>; 2016 (Programmbereich Gesundheit).</a:t>
            </a:r>
          </a:p>
          <a:p>
            <a:pPr>
              <a:buFont typeface="Arial" pitchFamily="34" charset="0"/>
              <a:buChar char="•"/>
            </a:pPr>
            <a:endParaRPr lang="en-US" dirty="0">
              <a:latin typeface="Arial" panose="020B0604020202020204" pitchFamily="34" charset="0"/>
              <a:cs typeface="Arial" panose="020B0604020202020204" pitchFamily="34" charset="0"/>
            </a:endParaRPr>
          </a:p>
          <a:p>
            <a:pPr>
              <a:buFont typeface="Arial" pitchFamily="34" charset="0"/>
              <a:buChar char="•"/>
            </a:pPr>
            <a:r>
              <a:rPr lang="de-DE" dirty="0">
                <a:latin typeface="Arial" panose="020B0604020202020204" pitchFamily="34" charset="0"/>
                <a:cs typeface="Arial" panose="020B0604020202020204" pitchFamily="34" charset="0"/>
              </a:rPr>
              <a:t> Kindler-</a:t>
            </a:r>
            <a:r>
              <a:rPr lang="de-DE" dirty="0" err="1">
                <a:latin typeface="Arial" panose="020B0604020202020204" pitchFamily="34" charset="0"/>
                <a:cs typeface="Arial" panose="020B0604020202020204" pitchFamily="34" charset="0"/>
              </a:rPr>
              <a:t>Röhrborn</a:t>
            </a:r>
            <a:r>
              <a:rPr lang="de-DE" dirty="0">
                <a:latin typeface="Arial" panose="020B0604020202020204" pitchFamily="34" charset="0"/>
                <a:cs typeface="Arial" panose="020B0604020202020204" pitchFamily="34" charset="0"/>
              </a:rPr>
              <a:t> A, Pfleiderer B. Gendermedizin - Modewort oder Notwendigkeit?: - Die Rolle des Geschlechts in der Medizin. XX 2012; 1(03):146–52</a:t>
            </a:r>
          </a:p>
          <a:p>
            <a:pPr>
              <a:buFont typeface="Arial" pitchFamily="34" charset="0"/>
              <a:buChar char="•"/>
            </a:pPr>
            <a:endParaRPr lang="de-DE" dirty="0">
              <a:latin typeface="Arial" panose="020B0604020202020204" pitchFamily="34" charset="0"/>
              <a:cs typeface="Arial" panose="020B0604020202020204" pitchFamily="34" charset="0"/>
            </a:endParaRPr>
          </a:p>
          <a:p>
            <a:pPr>
              <a:buFont typeface="Arial" pitchFamily="34" charset="0"/>
              <a:buChar char="•"/>
            </a:pPr>
            <a:r>
              <a:rPr lang="de-DE"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Norton R, Peters S, </a:t>
            </a:r>
            <a:r>
              <a:rPr lang="en-US" dirty="0" err="1">
                <a:latin typeface="Arial" panose="020B0604020202020204" pitchFamily="34" charset="0"/>
                <a:cs typeface="Arial" panose="020B0604020202020204" pitchFamily="34" charset="0"/>
              </a:rPr>
              <a:t>Jha</a:t>
            </a:r>
            <a:r>
              <a:rPr lang="en-US" dirty="0">
                <a:latin typeface="Arial" panose="020B0604020202020204" pitchFamily="34" charset="0"/>
                <a:cs typeface="Arial" panose="020B0604020202020204" pitchFamily="34" charset="0"/>
              </a:rPr>
              <a:t> V, Kennedy S, Woodward M. Women's Health: A New Global Agenda. Oxford: Oxford Martin School; 2016.</a:t>
            </a:r>
            <a:endParaRPr lang="de-DE"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de-DE" dirty="0">
              <a:latin typeface="Arial" panose="020B0604020202020204" pitchFamily="34" charset="0"/>
              <a:cs typeface="Arial" panose="020B0604020202020204" pitchFamily="34" charset="0"/>
            </a:endParaRPr>
          </a:p>
          <a:p>
            <a:pPr>
              <a:buFont typeface="Arial" pitchFamily="34" charset="0"/>
              <a:buChar char="•"/>
            </a:pPr>
            <a:endParaRPr lang="de-DE" dirty="0"/>
          </a:p>
        </p:txBody>
      </p:sp>
      <p:cxnSp>
        <p:nvCxnSpPr>
          <p:cNvPr id="4" name="Gerader Verbinder 3"/>
          <p:cNvCxnSpPr/>
          <p:nvPr/>
        </p:nvCxnSpPr>
        <p:spPr>
          <a:xfrm>
            <a:off x="0" y="6165304"/>
            <a:ext cx="9144000" cy="0"/>
          </a:xfrm>
          <a:prstGeom prst="line">
            <a:avLst/>
          </a:prstGeom>
          <a:noFill/>
          <a:ln w="25400" cap="flat" cmpd="sng" algn="ctr">
            <a:solidFill>
              <a:srgbClr val="E7E6E6"/>
            </a:solidFill>
            <a:prstDash val="solid"/>
            <a:miter lim="800000"/>
          </a:ln>
          <a:effectLst/>
        </p:spPr>
      </p:cxnSp>
      <p:sp>
        <p:nvSpPr>
          <p:cNvPr id="5" name="Rechteck 4"/>
          <p:cNvSpPr/>
          <p:nvPr/>
        </p:nvSpPr>
        <p:spPr>
          <a:xfrm>
            <a:off x="0" y="6237312"/>
            <a:ext cx="9144000" cy="72008"/>
          </a:xfrm>
          <a:prstGeom prst="rect">
            <a:avLst/>
          </a:prstGeom>
          <a:solidFill>
            <a:srgbClr val="FFC000">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97133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1994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00034" y="1357298"/>
            <a:ext cx="7858180" cy="461665"/>
          </a:xfrm>
          <a:prstGeom prst="rect">
            <a:avLst/>
          </a:prstGeom>
        </p:spPr>
        <p:txBody>
          <a:bodyPr wrap="square">
            <a:spAutoFit/>
          </a:bodyPr>
          <a:lstStyle/>
          <a:p>
            <a:pPr algn="ctr"/>
            <a:endParaRPr lang="de-DE" sz="2400" dirty="0"/>
          </a:p>
        </p:txBody>
      </p:sp>
      <p:sp>
        <p:nvSpPr>
          <p:cNvPr id="4" name="Textfeld 3"/>
          <p:cNvSpPr txBox="1"/>
          <p:nvPr/>
        </p:nvSpPr>
        <p:spPr>
          <a:xfrm>
            <a:off x="285720" y="214290"/>
            <a:ext cx="7215238" cy="461665"/>
          </a:xfrm>
          <a:prstGeom prst="rect">
            <a:avLst/>
          </a:prstGeom>
          <a:noFill/>
        </p:spPr>
        <p:txBody>
          <a:bodyPr wrap="square" rtlCol="0">
            <a:spAutoFit/>
          </a:bodyPr>
          <a:lstStyle/>
          <a:p>
            <a:r>
              <a:rPr lang="de-DE" sz="2400" dirty="0">
                <a:solidFill>
                  <a:schemeClr val="tx2"/>
                </a:solidFill>
                <a:latin typeface="Arial" panose="020B0604020202020204" pitchFamily="34" charset="0"/>
                <a:cs typeface="Arial" panose="020B0604020202020204" pitchFamily="34" charset="0"/>
              </a:rPr>
              <a:t>Modul 1: Geschlecht und Medizin </a:t>
            </a:r>
          </a:p>
        </p:txBody>
      </p:sp>
      <p:sp>
        <p:nvSpPr>
          <p:cNvPr id="5" name="Textfeld 4"/>
          <p:cNvSpPr txBox="1"/>
          <p:nvPr/>
        </p:nvSpPr>
        <p:spPr>
          <a:xfrm>
            <a:off x="1285852" y="1357298"/>
            <a:ext cx="5929354" cy="4431983"/>
          </a:xfrm>
          <a:prstGeom prst="rect">
            <a:avLst/>
          </a:prstGeom>
          <a:noFill/>
        </p:spPr>
        <p:txBody>
          <a:bodyPr wrap="square" rtlCol="0">
            <a:spAutoFit/>
          </a:bodyPr>
          <a:lstStyle/>
          <a:p>
            <a:pPr>
              <a:lnSpc>
                <a:spcPct val="150000"/>
              </a:lnSpc>
            </a:pPr>
            <a:r>
              <a:rPr lang="de-DE" sz="2000" i="1" u="sng" dirty="0">
                <a:solidFill>
                  <a:schemeClr val="accent3">
                    <a:lumMod val="75000"/>
                  </a:schemeClr>
                </a:solidFill>
                <a:latin typeface="Arial" panose="020B0604020202020204" pitchFamily="34" charset="0"/>
                <a:cs typeface="Arial" panose="020B0604020202020204" pitchFamily="34" charset="0"/>
              </a:rPr>
              <a:t>Gliederung			</a:t>
            </a:r>
            <a:endParaRPr lang="de-DE" sz="2000" u="sng" dirty="0">
              <a:solidFill>
                <a:schemeClr val="accent3">
                  <a:lumMod val="75000"/>
                </a:schemeClr>
              </a:solidFill>
              <a:latin typeface="Arial" panose="020B0604020202020204" pitchFamily="34" charset="0"/>
              <a:cs typeface="Arial" panose="020B0604020202020204" pitchFamily="34" charset="0"/>
            </a:endParaRPr>
          </a:p>
          <a:p>
            <a:pPr marL="342900" indent="-342900">
              <a:lnSpc>
                <a:spcPct val="150000"/>
              </a:lnSpc>
              <a:buAutoNum type="arabicPeriod"/>
            </a:pPr>
            <a:r>
              <a:rPr lang="de-DE" sz="2000" dirty="0">
                <a:solidFill>
                  <a:schemeClr val="tx2"/>
                </a:solidFill>
                <a:latin typeface="Arial" panose="020B0604020202020204" pitchFamily="34" charset="0"/>
                <a:cs typeface="Arial" panose="020B0604020202020204" pitchFamily="34" charset="0"/>
              </a:rPr>
              <a:t>Individualisierte Gesundheitsversorgung </a:t>
            </a:r>
          </a:p>
          <a:p>
            <a:pPr marL="342900" indent="-342900">
              <a:lnSpc>
                <a:spcPct val="150000"/>
              </a:lnSpc>
              <a:buAutoNum type="arabicPeriod"/>
            </a:pPr>
            <a:r>
              <a:rPr lang="de-DE" sz="2000" dirty="0">
                <a:solidFill>
                  <a:schemeClr val="tx2"/>
                </a:solidFill>
                <a:latin typeface="Arial" panose="020B0604020202020204" pitchFamily="34" charset="0"/>
                <a:cs typeface="Arial" panose="020B0604020202020204" pitchFamily="34" charset="0"/>
              </a:rPr>
              <a:t>Was ist Gendermedizin?</a:t>
            </a:r>
          </a:p>
          <a:p>
            <a:pPr marL="342900" indent="-342900">
              <a:lnSpc>
                <a:spcPct val="150000"/>
              </a:lnSpc>
              <a:buAutoNum type="arabicPeriod"/>
            </a:pPr>
            <a:r>
              <a:rPr lang="de-DE" sz="2000" dirty="0">
                <a:solidFill>
                  <a:schemeClr val="tx2"/>
                </a:solidFill>
                <a:latin typeface="Arial" panose="020B0604020202020204" pitchFamily="34" charset="0"/>
                <a:cs typeface="Arial" panose="020B0604020202020204" pitchFamily="34" charset="0"/>
              </a:rPr>
              <a:t>Interaktion von Sex und Gender</a:t>
            </a:r>
          </a:p>
          <a:p>
            <a:pPr marL="342900" indent="-342900">
              <a:lnSpc>
                <a:spcPct val="150000"/>
              </a:lnSpc>
              <a:buAutoNum type="arabicPeriod"/>
            </a:pPr>
            <a:r>
              <a:rPr lang="de-DE" sz="2000" dirty="0" err="1">
                <a:solidFill>
                  <a:schemeClr val="tx2"/>
                </a:solidFill>
                <a:latin typeface="Arial" panose="020B0604020202020204" pitchFamily="34" charset="0"/>
                <a:cs typeface="Arial" panose="020B0604020202020204" pitchFamily="34" charset="0"/>
              </a:rPr>
              <a:t>Chromosomale</a:t>
            </a:r>
            <a:r>
              <a:rPr lang="de-DE" sz="2000" dirty="0">
                <a:solidFill>
                  <a:schemeClr val="tx2"/>
                </a:solidFill>
                <a:latin typeface="Arial" panose="020B0604020202020204" pitchFamily="34" charset="0"/>
                <a:cs typeface="Arial" panose="020B0604020202020204" pitchFamily="34" charset="0"/>
              </a:rPr>
              <a:t> Grundlage</a:t>
            </a:r>
          </a:p>
          <a:p>
            <a:pPr marL="342900" indent="-342900">
              <a:lnSpc>
                <a:spcPct val="150000"/>
              </a:lnSpc>
              <a:buAutoNum type="arabicPeriod"/>
            </a:pPr>
            <a:r>
              <a:rPr lang="de-DE" sz="2000" dirty="0">
                <a:solidFill>
                  <a:schemeClr val="tx2"/>
                </a:solidFill>
                <a:latin typeface="Arial" panose="020B0604020202020204" pitchFamily="34" charset="0"/>
                <a:cs typeface="Arial" panose="020B0604020202020204" pitchFamily="34" charset="0"/>
              </a:rPr>
              <a:t>Gesundheitsverhalten</a:t>
            </a:r>
          </a:p>
          <a:p>
            <a:pPr marL="342900" indent="-342900">
              <a:lnSpc>
                <a:spcPct val="150000"/>
              </a:lnSpc>
              <a:buAutoNum type="arabicPeriod"/>
            </a:pPr>
            <a:r>
              <a:rPr lang="de-DE" sz="2000" dirty="0">
                <a:solidFill>
                  <a:schemeClr val="tx2"/>
                </a:solidFill>
                <a:latin typeface="Arial" panose="020B0604020202020204" pitchFamily="34" charset="0"/>
                <a:cs typeface="Arial" panose="020B0604020202020204" pitchFamily="34" charset="0"/>
              </a:rPr>
              <a:t>Inanspruchnahme professioneller Hilfe</a:t>
            </a:r>
          </a:p>
          <a:p>
            <a:pPr marL="342900" indent="-342900">
              <a:lnSpc>
                <a:spcPct val="150000"/>
              </a:lnSpc>
              <a:buAutoNum type="arabicPeriod"/>
            </a:pPr>
            <a:r>
              <a:rPr lang="de-DE" sz="2000" dirty="0">
                <a:solidFill>
                  <a:schemeClr val="tx2"/>
                </a:solidFill>
                <a:latin typeface="Arial" panose="020B0604020202020204" pitchFamily="34" charset="0"/>
                <a:cs typeface="Arial" panose="020B0604020202020204" pitchFamily="34" charset="0"/>
              </a:rPr>
              <a:t>Literatur</a:t>
            </a:r>
          </a:p>
          <a:p>
            <a:pPr marL="342900" indent="-342900">
              <a:buAutoNum type="arabicPeriod" startAt="3"/>
            </a:pPr>
            <a:endParaRPr lang="de-DE" sz="2000" dirty="0">
              <a:solidFill>
                <a:schemeClr val="tx2"/>
              </a:solidFill>
              <a:latin typeface="Arial" panose="020B0604020202020204" pitchFamily="34" charset="0"/>
              <a:cs typeface="Arial" panose="020B0604020202020204" pitchFamily="34" charset="0"/>
            </a:endParaRPr>
          </a:p>
          <a:p>
            <a:pPr marL="342900" indent="-342900">
              <a:buAutoNum type="arabicPeriod" startAt="3"/>
            </a:pPr>
            <a:endParaRPr lang="de-DE" dirty="0">
              <a:solidFill>
                <a:schemeClr val="tx2"/>
              </a:solidFill>
            </a:endParaRPr>
          </a:p>
        </p:txBody>
      </p:sp>
      <p:cxnSp>
        <p:nvCxnSpPr>
          <p:cNvPr id="6" name="Gerader Verbinder 5"/>
          <p:cNvCxnSpPr/>
          <p:nvPr/>
        </p:nvCxnSpPr>
        <p:spPr>
          <a:xfrm>
            <a:off x="0" y="6165304"/>
            <a:ext cx="9144000" cy="0"/>
          </a:xfrm>
          <a:prstGeom prst="line">
            <a:avLst/>
          </a:prstGeom>
          <a:noFill/>
          <a:ln w="25400" cap="flat" cmpd="sng" algn="ctr">
            <a:solidFill>
              <a:srgbClr val="E7E6E6"/>
            </a:solidFill>
            <a:prstDash val="solid"/>
            <a:miter lim="800000"/>
          </a:ln>
          <a:effectLst/>
        </p:spPr>
      </p:cxnSp>
      <p:sp>
        <p:nvSpPr>
          <p:cNvPr id="7" name="Rechteck 6"/>
          <p:cNvSpPr/>
          <p:nvPr/>
        </p:nvSpPr>
        <p:spPr>
          <a:xfrm>
            <a:off x="0" y="6237312"/>
            <a:ext cx="9144000" cy="72008"/>
          </a:xfrm>
          <a:prstGeom prst="rect">
            <a:avLst/>
          </a:prstGeom>
          <a:solidFill>
            <a:srgbClr val="FFC000">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06181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14282" y="214290"/>
            <a:ext cx="6572296" cy="830997"/>
          </a:xfrm>
          <a:prstGeom prst="rect">
            <a:avLst/>
          </a:prstGeom>
          <a:noFill/>
        </p:spPr>
        <p:txBody>
          <a:bodyPr wrap="square" rtlCol="0">
            <a:spAutoFit/>
          </a:bodyPr>
          <a:lstStyle/>
          <a:p>
            <a:r>
              <a:rPr lang="de-DE" sz="2400" dirty="0">
                <a:solidFill>
                  <a:schemeClr val="tx2"/>
                </a:solidFill>
                <a:latin typeface="Arial" panose="020B0604020202020204" pitchFamily="34" charset="0"/>
                <a:cs typeface="Arial" panose="020B0604020202020204" pitchFamily="34" charset="0"/>
              </a:rPr>
              <a:t>Individualisierte Gesundheitsversorgung			</a:t>
            </a:r>
          </a:p>
        </p:txBody>
      </p:sp>
      <p:pic>
        <p:nvPicPr>
          <p:cNvPr id="1026" name="Picture 2" descr="C:\Users\Julia\Desktop\Arbeit\Texte\Grafiken_Bilder\Voraussetzungen_individualisierter Medizin.png"/>
          <p:cNvPicPr>
            <a:picLocks noChangeAspect="1" noChangeArrowheads="1"/>
          </p:cNvPicPr>
          <p:nvPr/>
        </p:nvPicPr>
        <p:blipFill>
          <a:blip r:embed="rId2"/>
          <a:srcRect/>
          <a:stretch>
            <a:fillRect/>
          </a:stretch>
        </p:blipFill>
        <p:spPr bwMode="auto">
          <a:xfrm>
            <a:off x="1916353" y="1196752"/>
            <a:ext cx="4857784" cy="4763114"/>
          </a:xfrm>
          <a:prstGeom prst="rect">
            <a:avLst/>
          </a:prstGeom>
          <a:noFill/>
        </p:spPr>
      </p:pic>
      <p:sp>
        <p:nvSpPr>
          <p:cNvPr id="4" name="Rechteck 3"/>
          <p:cNvSpPr/>
          <p:nvPr/>
        </p:nvSpPr>
        <p:spPr>
          <a:xfrm>
            <a:off x="6572264" y="4357694"/>
            <a:ext cx="2214578" cy="954107"/>
          </a:xfrm>
          <a:prstGeom prst="rect">
            <a:avLst/>
          </a:prstGeom>
        </p:spPr>
        <p:txBody>
          <a:bodyPr wrap="square">
            <a:spAutoFit/>
          </a:bodyPr>
          <a:lstStyle/>
          <a:p>
            <a:r>
              <a:rPr lang="de-DE" sz="1400" dirty="0">
                <a:latin typeface="Arial" panose="020B0604020202020204" pitchFamily="34" charset="0"/>
                <a:cs typeface="Arial" panose="020B0604020202020204" pitchFamily="34" charset="0"/>
              </a:rPr>
              <a:t>Bausteine individualisierter Medizin. [Quelle: </a:t>
            </a:r>
            <a:r>
              <a:rPr lang="de-DE" sz="1400" dirty="0" err="1">
                <a:latin typeface="Arial" panose="020B0604020202020204" pitchFamily="34" charset="0"/>
                <a:cs typeface="Arial" panose="020B0604020202020204" pitchFamily="34" charset="0"/>
              </a:rPr>
              <a:t>Harreiter</a:t>
            </a:r>
            <a:r>
              <a:rPr lang="de-DE" sz="1400" dirty="0">
                <a:latin typeface="Arial" panose="020B0604020202020204" pitchFamily="34" charset="0"/>
                <a:cs typeface="Arial" panose="020B0604020202020204" pitchFamily="34" charset="0"/>
              </a:rPr>
              <a:t> et al. (2016)]</a:t>
            </a:r>
          </a:p>
        </p:txBody>
      </p:sp>
      <p:sp>
        <p:nvSpPr>
          <p:cNvPr id="1028" name="AutoShape 4" descr="https://gendermedwiki.gecko.hs-heilbronn.de/mediawiki/images/4/47/Voraussetzungen_individualisierter_Medizin.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de-DE"/>
          </a:p>
        </p:txBody>
      </p:sp>
      <p:sp>
        <p:nvSpPr>
          <p:cNvPr id="1030" name="AutoShape 6" descr="https://gendermedwiki.gecko.hs-heilbronn.de/mediawiki/images/4/47/Voraussetzungen_individualisierter_Medizin.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de-DE"/>
          </a:p>
        </p:txBody>
      </p:sp>
      <p:sp>
        <p:nvSpPr>
          <p:cNvPr id="1032" name="AutoShape 8" descr="Datei:Voraussetzungen individualisierter Medizin.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de-DE"/>
          </a:p>
        </p:txBody>
      </p:sp>
      <p:cxnSp>
        <p:nvCxnSpPr>
          <p:cNvPr id="8" name="Gerader Verbinder 7"/>
          <p:cNvCxnSpPr/>
          <p:nvPr/>
        </p:nvCxnSpPr>
        <p:spPr>
          <a:xfrm>
            <a:off x="0" y="6165304"/>
            <a:ext cx="9144000" cy="0"/>
          </a:xfrm>
          <a:prstGeom prst="line">
            <a:avLst/>
          </a:prstGeom>
          <a:noFill/>
          <a:ln w="25400" cap="flat" cmpd="sng" algn="ctr">
            <a:solidFill>
              <a:srgbClr val="E7E6E6"/>
            </a:solidFill>
            <a:prstDash val="solid"/>
            <a:miter lim="800000"/>
          </a:ln>
          <a:effectLst/>
        </p:spPr>
      </p:cxnSp>
      <p:sp>
        <p:nvSpPr>
          <p:cNvPr id="9" name="Rechteck 8"/>
          <p:cNvSpPr/>
          <p:nvPr/>
        </p:nvSpPr>
        <p:spPr>
          <a:xfrm>
            <a:off x="0" y="6237312"/>
            <a:ext cx="9144000" cy="72008"/>
          </a:xfrm>
          <a:prstGeom prst="rect">
            <a:avLst/>
          </a:prstGeom>
          <a:solidFill>
            <a:srgbClr val="FFC000">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51552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14282" y="214290"/>
            <a:ext cx="6572296" cy="830997"/>
          </a:xfrm>
          <a:prstGeom prst="rect">
            <a:avLst/>
          </a:prstGeom>
          <a:noFill/>
        </p:spPr>
        <p:txBody>
          <a:bodyPr wrap="square" rtlCol="0">
            <a:spAutoFit/>
          </a:bodyPr>
          <a:lstStyle/>
          <a:p>
            <a:r>
              <a:rPr lang="de-DE" sz="2400" dirty="0">
                <a:solidFill>
                  <a:schemeClr val="tx2"/>
                </a:solidFill>
                <a:latin typeface="Arial" panose="020B0604020202020204" pitchFamily="34" charset="0"/>
                <a:cs typeface="Arial" panose="020B0604020202020204" pitchFamily="34" charset="0"/>
              </a:rPr>
              <a:t>Individualisierte Gesundheitsversorgung			</a:t>
            </a:r>
          </a:p>
        </p:txBody>
      </p:sp>
      <p:pic>
        <p:nvPicPr>
          <p:cNvPr id="25602" name="Picture 2" descr="C:\Users\Julia\Desktop\800px-Voraussetzungen_individualisierter_Medizin.png"/>
          <p:cNvPicPr>
            <a:picLocks noChangeAspect="1" noChangeArrowheads="1"/>
          </p:cNvPicPr>
          <p:nvPr/>
        </p:nvPicPr>
        <p:blipFill>
          <a:blip r:embed="rId2"/>
          <a:srcRect/>
          <a:stretch>
            <a:fillRect/>
          </a:stretch>
        </p:blipFill>
        <p:spPr bwMode="auto">
          <a:xfrm>
            <a:off x="714348" y="1276350"/>
            <a:ext cx="7618413" cy="2152650"/>
          </a:xfrm>
          <a:prstGeom prst="rect">
            <a:avLst/>
          </a:prstGeom>
          <a:noFill/>
        </p:spPr>
      </p:pic>
      <p:sp>
        <p:nvSpPr>
          <p:cNvPr id="4" name="Rechteck 3"/>
          <p:cNvSpPr/>
          <p:nvPr/>
        </p:nvSpPr>
        <p:spPr>
          <a:xfrm>
            <a:off x="3975044" y="3582888"/>
            <a:ext cx="4357717" cy="584775"/>
          </a:xfrm>
          <a:prstGeom prst="rect">
            <a:avLst/>
          </a:prstGeom>
        </p:spPr>
        <p:txBody>
          <a:bodyPr wrap="square">
            <a:spAutoFit/>
          </a:bodyPr>
          <a:lstStyle/>
          <a:p>
            <a:pPr algn="r"/>
            <a:r>
              <a:rPr lang="de-DE" sz="1600" dirty="0">
                <a:latin typeface="Arial" panose="020B0604020202020204" pitchFamily="34" charset="0"/>
                <a:cs typeface="Arial" panose="020B0604020202020204" pitchFamily="34" charset="0"/>
              </a:rPr>
              <a:t>Voraussetzungen individualisierter Medizin. </a:t>
            </a:r>
          </a:p>
          <a:p>
            <a:pPr algn="r"/>
            <a:r>
              <a:rPr lang="de-DE" sz="1600" dirty="0">
                <a:latin typeface="Arial" panose="020B0604020202020204" pitchFamily="34" charset="0"/>
                <a:cs typeface="Arial" panose="020B0604020202020204" pitchFamily="34" charset="0"/>
              </a:rPr>
              <a:t>[Quelle: </a:t>
            </a:r>
            <a:r>
              <a:rPr lang="de-DE" sz="1600" dirty="0" err="1">
                <a:latin typeface="Arial" panose="020B0604020202020204" pitchFamily="34" charset="0"/>
                <a:cs typeface="Arial" panose="020B0604020202020204" pitchFamily="34" charset="0"/>
              </a:rPr>
              <a:t>Harreiter</a:t>
            </a:r>
            <a:r>
              <a:rPr lang="de-DE" sz="1600" dirty="0">
                <a:latin typeface="Arial" panose="020B0604020202020204" pitchFamily="34" charset="0"/>
                <a:cs typeface="Arial" panose="020B0604020202020204" pitchFamily="34" charset="0"/>
              </a:rPr>
              <a:t> et al. (2016)]</a:t>
            </a:r>
          </a:p>
        </p:txBody>
      </p:sp>
      <p:cxnSp>
        <p:nvCxnSpPr>
          <p:cNvPr id="5" name="Gerader Verbinder 4"/>
          <p:cNvCxnSpPr/>
          <p:nvPr/>
        </p:nvCxnSpPr>
        <p:spPr>
          <a:xfrm>
            <a:off x="0" y="6165304"/>
            <a:ext cx="9144000" cy="0"/>
          </a:xfrm>
          <a:prstGeom prst="line">
            <a:avLst/>
          </a:prstGeom>
          <a:noFill/>
          <a:ln w="25400" cap="flat" cmpd="sng" algn="ctr">
            <a:solidFill>
              <a:srgbClr val="E7E6E6"/>
            </a:solidFill>
            <a:prstDash val="solid"/>
            <a:miter lim="800000"/>
          </a:ln>
          <a:effectLst/>
        </p:spPr>
      </p:cxnSp>
      <p:sp>
        <p:nvSpPr>
          <p:cNvPr id="6" name="Rechteck 5"/>
          <p:cNvSpPr/>
          <p:nvPr/>
        </p:nvSpPr>
        <p:spPr>
          <a:xfrm>
            <a:off x="0" y="6237312"/>
            <a:ext cx="9144000" cy="72008"/>
          </a:xfrm>
          <a:prstGeom prst="rect">
            <a:avLst/>
          </a:prstGeom>
          <a:solidFill>
            <a:srgbClr val="FFC000">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37726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14282" y="214290"/>
            <a:ext cx="6429420" cy="461665"/>
          </a:xfrm>
          <a:prstGeom prst="rect">
            <a:avLst/>
          </a:prstGeom>
          <a:noFill/>
        </p:spPr>
        <p:txBody>
          <a:bodyPr wrap="square" rtlCol="0">
            <a:spAutoFit/>
          </a:bodyPr>
          <a:lstStyle/>
          <a:p>
            <a:r>
              <a:rPr lang="de-DE" sz="2400" dirty="0">
                <a:solidFill>
                  <a:schemeClr val="tx2"/>
                </a:solidFill>
                <a:latin typeface="Arial" panose="020B0604020202020204" pitchFamily="34" charset="0"/>
                <a:cs typeface="Arial" panose="020B0604020202020204" pitchFamily="34" charset="0"/>
              </a:rPr>
              <a:t>Was ist Gendermedizin?			</a:t>
            </a:r>
            <a:endParaRPr lang="de-DE" sz="2000" b="1" u="sng" dirty="0">
              <a:solidFill>
                <a:schemeClr val="accent1"/>
              </a:solidFill>
            </a:endParaRPr>
          </a:p>
        </p:txBody>
      </p:sp>
      <p:sp>
        <p:nvSpPr>
          <p:cNvPr id="3" name="Rechteck 2"/>
          <p:cNvSpPr/>
          <p:nvPr/>
        </p:nvSpPr>
        <p:spPr>
          <a:xfrm>
            <a:off x="357158" y="1419741"/>
            <a:ext cx="8358246" cy="2585323"/>
          </a:xfrm>
          <a:prstGeom prst="rect">
            <a:avLst/>
          </a:prstGeom>
          <a:ln w="28575">
            <a:solidFill>
              <a:schemeClr val="accent3"/>
            </a:solidFill>
          </a:ln>
        </p:spPr>
        <p:txBody>
          <a:bodyPr wrap="square">
            <a:spAutoFit/>
          </a:bodyPr>
          <a:lstStyle/>
          <a:p>
            <a:r>
              <a:rPr lang="de-DE" dirty="0">
                <a:latin typeface="Arial" panose="020B0604020202020204" pitchFamily="34" charset="0"/>
                <a:cs typeface="Arial" panose="020B0604020202020204" pitchFamily="34" charset="0"/>
              </a:rPr>
              <a:t>Der Begriff der Gendermedizin umfasst eine interdisziplinäre Perspektive, die den meisten Fachgebieten eine neue Dimension eröffnen kann und muss. Die geschlechtersensible Sichtweise dahinter ist eigentlich selbstverständlich: Frauen und Männer unterscheiden sich in vielem. Wichtig ist, dass diese Unterschiede bei weitem nicht auf anatomische und physiologische Primärmerkmale zu beschränken sind. Vielmehr gilt es, biologische und soziale Unterschiede von Geschlecht bezüglich Aspekten wie Disposition, Prävalenz oder auch </a:t>
            </a:r>
            <a:r>
              <a:rPr lang="de-DE" dirty="0" err="1">
                <a:latin typeface="Arial" panose="020B0604020202020204" pitchFamily="34" charset="0"/>
                <a:cs typeface="Arial" panose="020B0604020202020204" pitchFamily="34" charset="0"/>
              </a:rPr>
              <a:t>Copingstrategien</a:t>
            </a:r>
            <a:r>
              <a:rPr lang="de-DE" dirty="0">
                <a:latin typeface="Arial" panose="020B0604020202020204" pitchFamily="34" charset="0"/>
                <a:cs typeface="Arial" panose="020B0604020202020204" pitchFamily="34" charset="0"/>
              </a:rPr>
              <a:t> und Therapieadhärenz zu berücksichtigen, um adäquate Behandlungsmaßnahmen zu gewährleisten.</a:t>
            </a:r>
          </a:p>
        </p:txBody>
      </p:sp>
      <p:pic>
        <p:nvPicPr>
          <p:cNvPr id="6" name="Grafik 5" descr="Sex und Gender.png"/>
          <p:cNvPicPr>
            <a:picLocks noChangeAspect="1"/>
          </p:cNvPicPr>
          <p:nvPr/>
        </p:nvPicPr>
        <p:blipFill>
          <a:blip r:embed="rId2"/>
          <a:stretch>
            <a:fillRect/>
          </a:stretch>
        </p:blipFill>
        <p:spPr>
          <a:xfrm>
            <a:off x="4572000" y="4335372"/>
            <a:ext cx="4143404" cy="1320090"/>
          </a:xfrm>
          <a:prstGeom prst="rect">
            <a:avLst/>
          </a:prstGeom>
        </p:spPr>
      </p:pic>
      <p:cxnSp>
        <p:nvCxnSpPr>
          <p:cNvPr id="5" name="Gerader Verbinder 4"/>
          <p:cNvCxnSpPr/>
          <p:nvPr/>
        </p:nvCxnSpPr>
        <p:spPr>
          <a:xfrm>
            <a:off x="0" y="6165304"/>
            <a:ext cx="9144000" cy="0"/>
          </a:xfrm>
          <a:prstGeom prst="line">
            <a:avLst/>
          </a:prstGeom>
          <a:noFill/>
          <a:ln w="25400" cap="flat" cmpd="sng" algn="ctr">
            <a:solidFill>
              <a:srgbClr val="E7E6E6"/>
            </a:solidFill>
            <a:prstDash val="solid"/>
            <a:miter lim="800000"/>
          </a:ln>
          <a:effectLst/>
        </p:spPr>
      </p:cxnSp>
      <p:sp>
        <p:nvSpPr>
          <p:cNvPr id="7" name="Rechteck 6"/>
          <p:cNvSpPr/>
          <p:nvPr/>
        </p:nvSpPr>
        <p:spPr>
          <a:xfrm>
            <a:off x="0" y="6237312"/>
            <a:ext cx="9144000" cy="72008"/>
          </a:xfrm>
          <a:prstGeom prst="rect">
            <a:avLst/>
          </a:prstGeom>
          <a:solidFill>
            <a:srgbClr val="FFC000">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35824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14282" y="214290"/>
            <a:ext cx="6572296" cy="830997"/>
          </a:xfrm>
          <a:prstGeom prst="rect">
            <a:avLst/>
          </a:prstGeom>
          <a:noFill/>
        </p:spPr>
        <p:txBody>
          <a:bodyPr wrap="square" rtlCol="0">
            <a:spAutoFit/>
          </a:bodyPr>
          <a:lstStyle/>
          <a:p>
            <a:r>
              <a:rPr lang="de-DE" sz="2400" dirty="0">
                <a:solidFill>
                  <a:schemeClr val="tx2"/>
                </a:solidFill>
                <a:latin typeface="Arial" panose="020B0604020202020204" pitchFamily="34" charset="0"/>
                <a:cs typeface="Arial" panose="020B0604020202020204" pitchFamily="34" charset="0"/>
              </a:rPr>
              <a:t>Interaktion von Sex und Gender					</a:t>
            </a:r>
          </a:p>
        </p:txBody>
      </p:sp>
      <p:pic>
        <p:nvPicPr>
          <p:cNvPr id="3" name="Grafik 2" descr="Interaktion_Sex_Gender.png"/>
          <p:cNvPicPr>
            <a:picLocks noChangeAspect="1"/>
          </p:cNvPicPr>
          <p:nvPr/>
        </p:nvPicPr>
        <p:blipFill>
          <a:blip r:embed="rId2"/>
          <a:stretch>
            <a:fillRect/>
          </a:stretch>
        </p:blipFill>
        <p:spPr>
          <a:xfrm>
            <a:off x="357158" y="1127707"/>
            <a:ext cx="4643470" cy="4029485"/>
          </a:xfrm>
          <a:prstGeom prst="rect">
            <a:avLst/>
          </a:prstGeom>
        </p:spPr>
      </p:pic>
      <p:sp>
        <p:nvSpPr>
          <p:cNvPr id="4" name="Textfeld 3"/>
          <p:cNvSpPr txBox="1"/>
          <p:nvPr/>
        </p:nvSpPr>
        <p:spPr>
          <a:xfrm>
            <a:off x="500066" y="5210036"/>
            <a:ext cx="4929190" cy="523220"/>
          </a:xfrm>
          <a:prstGeom prst="rect">
            <a:avLst/>
          </a:prstGeom>
          <a:noFill/>
        </p:spPr>
        <p:txBody>
          <a:bodyPr wrap="square" rtlCol="0">
            <a:spAutoFit/>
          </a:bodyPr>
          <a:lstStyle/>
          <a:p>
            <a:r>
              <a:rPr lang="de-DE" sz="1600" dirty="0">
                <a:latin typeface="Arial" panose="020B0604020202020204" pitchFamily="34" charset="0"/>
                <a:cs typeface="Arial" panose="020B0604020202020204" pitchFamily="34" charset="0"/>
              </a:rPr>
              <a:t>Interaktion von Sex und Gender.</a:t>
            </a:r>
            <a:br>
              <a:rPr lang="de-DE" dirty="0">
                <a:latin typeface="Arial" panose="020B0604020202020204" pitchFamily="34" charset="0"/>
                <a:cs typeface="Arial" panose="020B0604020202020204" pitchFamily="34" charset="0"/>
              </a:rPr>
            </a:br>
            <a:r>
              <a:rPr lang="de-DE" sz="1200" dirty="0">
                <a:latin typeface="Arial" panose="020B0604020202020204" pitchFamily="34" charset="0"/>
                <a:cs typeface="Arial" panose="020B0604020202020204" pitchFamily="34" charset="0"/>
              </a:rPr>
              <a:t>[Quelle: </a:t>
            </a:r>
            <a:r>
              <a:rPr lang="de-DE" sz="1200" dirty="0" err="1">
                <a:latin typeface="Arial" panose="020B0604020202020204" pitchFamily="34" charset="0"/>
                <a:cs typeface="Arial" panose="020B0604020202020204" pitchFamily="34" charset="0"/>
              </a:rPr>
              <a:t>GenderMed</a:t>
            </a:r>
            <a:r>
              <a:rPr lang="de-DE" sz="1200" dirty="0">
                <a:latin typeface="Arial" panose="020B0604020202020204" pitchFamily="34" charset="0"/>
                <a:cs typeface="Arial" panose="020B0604020202020204" pitchFamily="34" charset="0"/>
              </a:rPr>
              <a:t>-Wiki, nach: Kindler-</a:t>
            </a:r>
            <a:r>
              <a:rPr lang="de-DE" sz="1200" dirty="0" err="1">
                <a:latin typeface="Arial" panose="020B0604020202020204" pitchFamily="34" charset="0"/>
                <a:cs typeface="Arial" panose="020B0604020202020204" pitchFamily="34" charset="0"/>
              </a:rPr>
              <a:t>Röhrborn</a:t>
            </a:r>
            <a:r>
              <a:rPr lang="de-DE" sz="1200" dirty="0">
                <a:latin typeface="Arial" panose="020B0604020202020204" pitchFamily="34" charset="0"/>
                <a:cs typeface="Arial" panose="020B0604020202020204" pitchFamily="34" charset="0"/>
              </a:rPr>
              <a:t> &amp; Pfleiderer (2012)]</a:t>
            </a:r>
          </a:p>
        </p:txBody>
      </p:sp>
      <p:sp>
        <p:nvSpPr>
          <p:cNvPr id="5" name="Textfeld 4"/>
          <p:cNvSpPr txBox="1"/>
          <p:nvPr/>
        </p:nvSpPr>
        <p:spPr>
          <a:xfrm>
            <a:off x="5357818" y="1829142"/>
            <a:ext cx="3429024" cy="1815882"/>
          </a:xfrm>
          <a:prstGeom prst="rect">
            <a:avLst/>
          </a:prstGeom>
          <a:noFill/>
          <a:ln w="28575">
            <a:solidFill>
              <a:schemeClr val="accent3"/>
            </a:solidFill>
          </a:ln>
        </p:spPr>
        <p:txBody>
          <a:bodyPr wrap="square" rtlCol="0">
            <a:spAutoFit/>
          </a:bodyPr>
          <a:lstStyle/>
          <a:p>
            <a:r>
              <a:rPr lang="de-DE" sz="1600" b="1" dirty="0">
                <a:solidFill>
                  <a:schemeClr val="accent3"/>
                </a:solidFill>
                <a:latin typeface="Arial" panose="020B0604020202020204" pitchFamily="34" charset="0"/>
                <a:cs typeface="Arial" panose="020B0604020202020204" pitchFamily="34" charset="0"/>
                <a:sym typeface="Wingdings" pitchFamily="2" charset="2"/>
              </a:rPr>
              <a:t></a:t>
            </a:r>
            <a:r>
              <a:rPr lang="de-DE" sz="1600" dirty="0">
                <a:latin typeface="Arial" panose="020B0604020202020204" pitchFamily="34" charset="0"/>
                <a:cs typeface="Arial" panose="020B0604020202020204" pitchFamily="34" charset="0"/>
                <a:sym typeface="Wingdings" pitchFamily="2" charset="2"/>
              </a:rPr>
              <a:t> </a:t>
            </a:r>
            <a:r>
              <a:rPr lang="de-DE" sz="1600" dirty="0">
                <a:latin typeface="Arial" panose="020B0604020202020204" pitchFamily="34" charset="0"/>
                <a:cs typeface="Arial" panose="020B0604020202020204" pitchFamily="34" charset="0"/>
              </a:rPr>
              <a:t>Sex und Gender können nicht als separierte Dimensionen begriffen werden, vielmehr ergibt sich eine lebenslange Interaktion auf biologischer und sozialer Ebene, die für fast alle Krankheitsbilder eine Rolle spielt.</a:t>
            </a:r>
          </a:p>
        </p:txBody>
      </p:sp>
      <p:cxnSp>
        <p:nvCxnSpPr>
          <p:cNvPr id="6" name="Gerader Verbinder 5"/>
          <p:cNvCxnSpPr/>
          <p:nvPr/>
        </p:nvCxnSpPr>
        <p:spPr>
          <a:xfrm>
            <a:off x="0" y="6165304"/>
            <a:ext cx="9144000" cy="0"/>
          </a:xfrm>
          <a:prstGeom prst="line">
            <a:avLst/>
          </a:prstGeom>
          <a:noFill/>
          <a:ln w="25400" cap="flat" cmpd="sng" algn="ctr">
            <a:solidFill>
              <a:srgbClr val="E7E6E6"/>
            </a:solidFill>
            <a:prstDash val="solid"/>
            <a:miter lim="800000"/>
          </a:ln>
          <a:effectLst/>
        </p:spPr>
      </p:cxnSp>
      <p:sp>
        <p:nvSpPr>
          <p:cNvPr id="7" name="Rechteck 6"/>
          <p:cNvSpPr/>
          <p:nvPr/>
        </p:nvSpPr>
        <p:spPr>
          <a:xfrm>
            <a:off x="0" y="6237312"/>
            <a:ext cx="9144000" cy="72008"/>
          </a:xfrm>
          <a:prstGeom prst="rect">
            <a:avLst/>
          </a:prstGeom>
          <a:solidFill>
            <a:srgbClr val="FFC000">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13291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85720" y="142852"/>
            <a:ext cx="6143668" cy="1143070"/>
          </a:xfrm>
          <a:prstGeom prst="rect">
            <a:avLst/>
          </a:prstGeom>
          <a:noFill/>
        </p:spPr>
        <p:txBody>
          <a:bodyPr wrap="square" rtlCol="0">
            <a:spAutoFit/>
          </a:bodyPr>
          <a:lstStyle/>
          <a:p>
            <a:pPr marL="342900" indent="-342900">
              <a:lnSpc>
                <a:spcPct val="150000"/>
              </a:lnSpc>
            </a:pPr>
            <a:r>
              <a:rPr lang="de-DE" sz="2400" dirty="0" err="1">
                <a:solidFill>
                  <a:schemeClr val="tx2"/>
                </a:solidFill>
                <a:latin typeface="Arial" panose="020B0604020202020204" pitchFamily="34" charset="0"/>
                <a:cs typeface="Arial" panose="020B0604020202020204" pitchFamily="34" charset="0"/>
              </a:rPr>
              <a:t>Chromosomale</a:t>
            </a:r>
            <a:r>
              <a:rPr lang="de-DE" sz="2400" dirty="0">
                <a:solidFill>
                  <a:schemeClr val="tx2"/>
                </a:solidFill>
                <a:latin typeface="Arial" panose="020B0604020202020204" pitchFamily="34" charset="0"/>
                <a:cs typeface="Arial" panose="020B0604020202020204" pitchFamily="34" charset="0"/>
              </a:rPr>
              <a:t> Grundlage							</a:t>
            </a:r>
          </a:p>
        </p:txBody>
      </p:sp>
      <p:pic>
        <p:nvPicPr>
          <p:cNvPr id="3" name="Grafik 2" descr="Geschlechtschromosomen.png"/>
          <p:cNvPicPr>
            <a:picLocks noChangeAspect="1"/>
          </p:cNvPicPr>
          <p:nvPr/>
        </p:nvPicPr>
        <p:blipFill>
          <a:blip r:embed="rId2"/>
          <a:stretch>
            <a:fillRect/>
          </a:stretch>
        </p:blipFill>
        <p:spPr>
          <a:xfrm>
            <a:off x="571472" y="1124744"/>
            <a:ext cx="6286544" cy="4515047"/>
          </a:xfrm>
          <a:prstGeom prst="rect">
            <a:avLst/>
          </a:prstGeom>
        </p:spPr>
      </p:pic>
      <p:sp>
        <p:nvSpPr>
          <p:cNvPr id="4" name="Textfeld 3"/>
          <p:cNvSpPr txBox="1"/>
          <p:nvPr/>
        </p:nvSpPr>
        <p:spPr>
          <a:xfrm>
            <a:off x="6858016" y="4151055"/>
            <a:ext cx="2285984" cy="1292662"/>
          </a:xfrm>
          <a:prstGeom prst="rect">
            <a:avLst/>
          </a:prstGeom>
          <a:noFill/>
        </p:spPr>
        <p:txBody>
          <a:bodyPr wrap="square" rtlCol="0">
            <a:spAutoFit/>
          </a:bodyPr>
          <a:lstStyle/>
          <a:p>
            <a:r>
              <a:rPr lang="de-DE" sz="1400" dirty="0">
                <a:latin typeface="Arial" panose="020B0604020202020204" pitchFamily="34" charset="0"/>
                <a:cs typeface="Arial" panose="020B0604020202020204" pitchFamily="34" charset="0"/>
              </a:rPr>
              <a:t>Auswirkungen der Geschlechtschromosomen auf den Organismus.</a:t>
            </a:r>
            <a:br>
              <a:rPr lang="de-DE" dirty="0">
                <a:latin typeface="Arial" panose="020B0604020202020204" pitchFamily="34" charset="0"/>
                <a:cs typeface="Arial" panose="020B0604020202020204" pitchFamily="34" charset="0"/>
              </a:rPr>
            </a:br>
            <a:r>
              <a:rPr lang="de-DE" sz="1200" dirty="0">
                <a:latin typeface="Arial" panose="020B0604020202020204" pitchFamily="34" charset="0"/>
                <a:cs typeface="Arial" panose="020B0604020202020204" pitchFamily="34" charset="0"/>
              </a:rPr>
              <a:t>[Quelle: </a:t>
            </a:r>
            <a:r>
              <a:rPr lang="de-DE" sz="1200" dirty="0" err="1">
                <a:latin typeface="Arial" panose="020B0604020202020204" pitchFamily="34" charset="0"/>
                <a:cs typeface="Arial" panose="020B0604020202020204" pitchFamily="34" charset="0"/>
              </a:rPr>
              <a:t>GenderMed</a:t>
            </a:r>
            <a:r>
              <a:rPr lang="de-DE" sz="1200" dirty="0">
                <a:latin typeface="Arial" panose="020B0604020202020204" pitchFamily="34" charset="0"/>
                <a:cs typeface="Arial" panose="020B0604020202020204" pitchFamily="34" charset="0"/>
              </a:rPr>
              <a:t>-Wiki, nach Kindler &amp; Pfleiderer (2012)]</a:t>
            </a:r>
          </a:p>
        </p:txBody>
      </p:sp>
      <p:cxnSp>
        <p:nvCxnSpPr>
          <p:cNvPr id="5" name="Gerader Verbinder 4"/>
          <p:cNvCxnSpPr/>
          <p:nvPr/>
        </p:nvCxnSpPr>
        <p:spPr>
          <a:xfrm>
            <a:off x="0" y="6165304"/>
            <a:ext cx="9144000" cy="0"/>
          </a:xfrm>
          <a:prstGeom prst="line">
            <a:avLst/>
          </a:prstGeom>
          <a:noFill/>
          <a:ln w="25400" cap="flat" cmpd="sng" algn="ctr">
            <a:solidFill>
              <a:srgbClr val="E7E6E6"/>
            </a:solidFill>
            <a:prstDash val="solid"/>
            <a:miter lim="800000"/>
          </a:ln>
          <a:effectLst/>
        </p:spPr>
      </p:cxnSp>
      <p:sp>
        <p:nvSpPr>
          <p:cNvPr id="6" name="Rechteck 5"/>
          <p:cNvSpPr/>
          <p:nvPr/>
        </p:nvSpPr>
        <p:spPr>
          <a:xfrm>
            <a:off x="0" y="6237312"/>
            <a:ext cx="9144000" cy="72008"/>
          </a:xfrm>
          <a:prstGeom prst="rect">
            <a:avLst/>
          </a:prstGeom>
          <a:solidFill>
            <a:srgbClr val="FFC000">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29084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85720" y="145922"/>
            <a:ext cx="6429420" cy="646331"/>
          </a:xfrm>
          <a:prstGeom prst="rect">
            <a:avLst/>
          </a:prstGeom>
          <a:noFill/>
        </p:spPr>
        <p:txBody>
          <a:bodyPr wrap="square" rtlCol="0">
            <a:spAutoFit/>
          </a:bodyPr>
          <a:lstStyle/>
          <a:p>
            <a:pPr marL="457200" indent="-457200">
              <a:lnSpc>
                <a:spcPct val="150000"/>
              </a:lnSpc>
            </a:pPr>
            <a:r>
              <a:rPr lang="de-DE" sz="2400" dirty="0">
                <a:solidFill>
                  <a:schemeClr val="tx2"/>
                </a:solidFill>
                <a:latin typeface="Arial" panose="020B0604020202020204" pitchFamily="34" charset="0"/>
                <a:cs typeface="Arial" panose="020B0604020202020204" pitchFamily="34" charset="0"/>
              </a:rPr>
              <a:t>Gesundheitsverhalten			</a:t>
            </a:r>
          </a:p>
        </p:txBody>
      </p:sp>
      <p:pic>
        <p:nvPicPr>
          <p:cNvPr id="3" name="Grafik 2" descr="Gesundheitsverhalten_Männer_Frauen.png"/>
          <p:cNvPicPr>
            <a:picLocks noChangeAspect="1"/>
          </p:cNvPicPr>
          <p:nvPr/>
        </p:nvPicPr>
        <p:blipFill>
          <a:blip r:embed="rId2"/>
          <a:stretch>
            <a:fillRect/>
          </a:stretch>
        </p:blipFill>
        <p:spPr>
          <a:xfrm>
            <a:off x="1428727" y="1141630"/>
            <a:ext cx="6305509" cy="4159578"/>
          </a:xfrm>
          <a:prstGeom prst="rect">
            <a:avLst/>
          </a:prstGeom>
          <a:ln w="19050">
            <a:solidFill>
              <a:schemeClr val="accent1"/>
            </a:solidFill>
          </a:ln>
        </p:spPr>
      </p:pic>
      <p:sp>
        <p:nvSpPr>
          <p:cNvPr id="4" name="Textfeld 3"/>
          <p:cNvSpPr txBox="1"/>
          <p:nvPr/>
        </p:nvSpPr>
        <p:spPr>
          <a:xfrm>
            <a:off x="1115616" y="5298031"/>
            <a:ext cx="5447530" cy="307777"/>
          </a:xfrm>
          <a:prstGeom prst="rect">
            <a:avLst/>
          </a:prstGeom>
          <a:noFill/>
        </p:spPr>
        <p:txBody>
          <a:bodyPr wrap="square" rtlCol="0">
            <a:spAutoFit/>
          </a:bodyPr>
          <a:lstStyle/>
          <a:p>
            <a:pPr algn="r"/>
            <a:r>
              <a:rPr lang="de-DE" sz="1400" dirty="0">
                <a:latin typeface="Arial" panose="020B0604020202020204" pitchFamily="34" charset="0"/>
                <a:cs typeface="Arial" panose="020B0604020202020204" pitchFamily="34" charset="0"/>
              </a:rPr>
              <a:t>[Quelle: </a:t>
            </a:r>
            <a:r>
              <a:rPr lang="de-DE" sz="1400" dirty="0" err="1">
                <a:latin typeface="Arial" panose="020B0604020202020204" pitchFamily="34" charset="0"/>
                <a:cs typeface="Arial" panose="020B0604020202020204" pitchFamily="34" charset="0"/>
              </a:rPr>
              <a:t>GenderMed</a:t>
            </a:r>
            <a:r>
              <a:rPr lang="de-DE" sz="1400" dirty="0">
                <a:latin typeface="Arial" panose="020B0604020202020204" pitchFamily="34" charset="0"/>
                <a:cs typeface="Arial" panose="020B0604020202020204" pitchFamily="34" charset="0"/>
              </a:rPr>
              <a:t>-Wiki, nach: DAK-Gesundheitsreport (2016)]</a:t>
            </a:r>
          </a:p>
        </p:txBody>
      </p:sp>
      <p:cxnSp>
        <p:nvCxnSpPr>
          <p:cNvPr id="5" name="Gerader Verbinder 4"/>
          <p:cNvCxnSpPr/>
          <p:nvPr/>
        </p:nvCxnSpPr>
        <p:spPr>
          <a:xfrm>
            <a:off x="0" y="6165304"/>
            <a:ext cx="9144000" cy="0"/>
          </a:xfrm>
          <a:prstGeom prst="line">
            <a:avLst/>
          </a:prstGeom>
          <a:noFill/>
          <a:ln w="25400" cap="flat" cmpd="sng" algn="ctr">
            <a:solidFill>
              <a:srgbClr val="E7E6E6"/>
            </a:solidFill>
            <a:prstDash val="solid"/>
            <a:miter lim="800000"/>
          </a:ln>
          <a:effectLst/>
        </p:spPr>
      </p:cxnSp>
      <p:sp>
        <p:nvSpPr>
          <p:cNvPr id="6" name="Rechteck 5"/>
          <p:cNvSpPr/>
          <p:nvPr/>
        </p:nvSpPr>
        <p:spPr>
          <a:xfrm>
            <a:off x="0" y="6237312"/>
            <a:ext cx="9144000" cy="72008"/>
          </a:xfrm>
          <a:prstGeom prst="rect">
            <a:avLst/>
          </a:prstGeom>
          <a:solidFill>
            <a:srgbClr val="FFC000">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84988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85719" y="145922"/>
            <a:ext cx="6429421" cy="646331"/>
          </a:xfrm>
          <a:prstGeom prst="rect">
            <a:avLst/>
          </a:prstGeom>
          <a:noFill/>
        </p:spPr>
        <p:txBody>
          <a:bodyPr wrap="square" rtlCol="0">
            <a:spAutoFit/>
          </a:bodyPr>
          <a:lstStyle/>
          <a:p>
            <a:pPr marL="457200" indent="-457200">
              <a:lnSpc>
                <a:spcPct val="150000"/>
              </a:lnSpc>
            </a:pPr>
            <a:r>
              <a:rPr lang="de-DE" sz="2400" dirty="0">
                <a:solidFill>
                  <a:schemeClr val="tx2"/>
                </a:solidFill>
                <a:latin typeface="Arial" panose="020B0604020202020204" pitchFamily="34" charset="0"/>
                <a:cs typeface="Arial" panose="020B0604020202020204" pitchFamily="34" charset="0"/>
              </a:rPr>
              <a:t>Inanspruchnahme professioneller Hilfe</a:t>
            </a:r>
            <a:r>
              <a:rPr lang="de-DE" sz="2400">
                <a:solidFill>
                  <a:schemeClr val="tx2"/>
                </a:solidFill>
                <a:latin typeface="Arial" panose="020B0604020202020204" pitchFamily="34" charset="0"/>
                <a:cs typeface="Arial" panose="020B0604020202020204" pitchFamily="34" charset="0"/>
              </a:rPr>
              <a:t>	</a:t>
            </a:r>
            <a:endParaRPr lang="de-DE" sz="2000" b="1" u="sng" dirty="0">
              <a:solidFill>
                <a:schemeClr val="accent1"/>
              </a:solidFill>
            </a:endParaRPr>
          </a:p>
        </p:txBody>
      </p:sp>
      <p:pic>
        <p:nvPicPr>
          <p:cNvPr id="3" name="Grafik 2" descr="Fehltage_Männer_Frauen.png"/>
          <p:cNvPicPr>
            <a:picLocks noChangeAspect="1"/>
          </p:cNvPicPr>
          <p:nvPr/>
        </p:nvPicPr>
        <p:blipFill>
          <a:blip r:embed="rId2"/>
          <a:stretch>
            <a:fillRect/>
          </a:stretch>
        </p:blipFill>
        <p:spPr>
          <a:xfrm>
            <a:off x="285720" y="1149510"/>
            <a:ext cx="6357982" cy="4439730"/>
          </a:xfrm>
          <a:prstGeom prst="rect">
            <a:avLst/>
          </a:prstGeom>
          <a:ln w="19050">
            <a:solidFill>
              <a:schemeClr val="accent1"/>
            </a:solidFill>
          </a:ln>
        </p:spPr>
      </p:pic>
      <p:sp>
        <p:nvSpPr>
          <p:cNvPr id="4" name="Textfeld 3"/>
          <p:cNvSpPr txBox="1"/>
          <p:nvPr/>
        </p:nvSpPr>
        <p:spPr>
          <a:xfrm>
            <a:off x="6715141" y="3280916"/>
            <a:ext cx="2286015" cy="2308324"/>
          </a:xfrm>
          <a:prstGeom prst="rect">
            <a:avLst/>
          </a:prstGeom>
          <a:noFill/>
        </p:spPr>
        <p:txBody>
          <a:bodyPr wrap="square" rtlCol="0">
            <a:spAutoFit/>
          </a:bodyPr>
          <a:lstStyle/>
          <a:p>
            <a:r>
              <a:rPr lang="de-DE" sz="1600" dirty="0">
                <a:latin typeface="Arial" panose="020B0604020202020204" pitchFamily="34" charset="0"/>
                <a:cs typeface="Arial" panose="020B0604020202020204" pitchFamily="34" charset="0"/>
              </a:rPr>
              <a:t>Geschlechter-unterschiede bezüglich der beruflichen Fehltage aufgrund verschiedener Erkrankungsbereiche.</a:t>
            </a:r>
          </a:p>
          <a:p>
            <a:endParaRPr lang="de-DE" sz="1200" dirty="0">
              <a:latin typeface="Arial" panose="020B0604020202020204" pitchFamily="34" charset="0"/>
              <a:cs typeface="Arial" panose="020B0604020202020204" pitchFamily="34" charset="0"/>
            </a:endParaRPr>
          </a:p>
          <a:p>
            <a:r>
              <a:rPr lang="de-DE" sz="1200" dirty="0">
                <a:latin typeface="Arial" panose="020B0604020202020204" pitchFamily="34" charset="0"/>
                <a:cs typeface="Arial" panose="020B0604020202020204" pitchFamily="34" charset="0"/>
              </a:rPr>
              <a:t>[Quelle: </a:t>
            </a:r>
            <a:r>
              <a:rPr lang="de-DE" sz="1200" dirty="0" err="1">
                <a:latin typeface="Arial" panose="020B0604020202020204" pitchFamily="34" charset="0"/>
                <a:cs typeface="Arial" panose="020B0604020202020204" pitchFamily="34" charset="0"/>
              </a:rPr>
              <a:t>GenderMed</a:t>
            </a:r>
            <a:r>
              <a:rPr lang="de-DE" sz="1200" dirty="0">
                <a:latin typeface="Arial" panose="020B0604020202020204" pitchFamily="34" charset="0"/>
                <a:cs typeface="Arial" panose="020B0604020202020204" pitchFamily="34" charset="0"/>
              </a:rPr>
              <a:t>-Wiki, nach: DAK-Gesundheitsreport (2016)]</a:t>
            </a:r>
          </a:p>
        </p:txBody>
      </p:sp>
      <p:cxnSp>
        <p:nvCxnSpPr>
          <p:cNvPr id="5" name="Gerader Verbinder 4"/>
          <p:cNvCxnSpPr/>
          <p:nvPr/>
        </p:nvCxnSpPr>
        <p:spPr>
          <a:xfrm>
            <a:off x="0" y="6165304"/>
            <a:ext cx="9144000" cy="0"/>
          </a:xfrm>
          <a:prstGeom prst="line">
            <a:avLst/>
          </a:prstGeom>
          <a:noFill/>
          <a:ln w="25400" cap="flat" cmpd="sng" algn="ctr">
            <a:solidFill>
              <a:srgbClr val="E7E6E6"/>
            </a:solidFill>
            <a:prstDash val="solid"/>
            <a:miter lim="800000"/>
          </a:ln>
          <a:effectLst/>
        </p:spPr>
      </p:cxnSp>
      <p:sp>
        <p:nvSpPr>
          <p:cNvPr id="6" name="Rechteck 5"/>
          <p:cNvSpPr/>
          <p:nvPr/>
        </p:nvSpPr>
        <p:spPr>
          <a:xfrm>
            <a:off x="0" y="6237312"/>
            <a:ext cx="9144000" cy="72008"/>
          </a:xfrm>
          <a:prstGeom prst="rect">
            <a:avLst/>
          </a:prstGeom>
          <a:solidFill>
            <a:srgbClr val="FFC000">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88695995"/>
      </p:ext>
    </p:extLst>
  </p:cSld>
  <p:clrMapOvr>
    <a:masterClrMapping/>
  </p:clrMapOvr>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Folienmaster_GenderMed_Präsentationen" id="{BAE2F2D9-6DDB-4EDB-A31E-E7191BBE587F}" vid="{B7B949D5-4EC8-4F82-8806-33C7DBCAD313}"/>
    </a:ext>
  </a:extLst>
</a:theme>
</file>

<file path=docProps/app.xml><?xml version="1.0" encoding="utf-8"?>
<Properties xmlns="http://schemas.openxmlformats.org/officeDocument/2006/extended-properties" xmlns:vt="http://schemas.openxmlformats.org/officeDocument/2006/docPropsVTypes">
  <Template>Folienmaster_GenderMed_Präsentationen</Template>
  <TotalTime>0</TotalTime>
  <Words>238</Words>
  <Application>Microsoft Office PowerPoint</Application>
  <PresentationFormat>Bildschirmpräsentation (4:3)</PresentationFormat>
  <Paragraphs>37</Paragraphs>
  <Slides>11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11</vt:i4>
      </vt:variant>
    </vt:vector>
  </HeadingPairs>
  <TitlesOfParts>
    <vt:vector size="15" baseType="lpstr">
      <vt:lpstr>Arial</vt:lpstr>
      <vt:lpstr>Calibri</vt:lpstr>
      <vt:lpstr>Wingdings</vt:lpstr>
      <vt:lpstr>Office-Design</vt:lpstr>
      <vt:lpstr>Geschlechtsaspekte in der Medizin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Julia Schreitmueller</dc:creator>
  <cp:lastModifiedBy>Julia Schreitmueller</cp:lastModifiedBy>
  <cp:revision>14</cp:revision>
  <dcterms:created xsi:type="dcterms:W3CDTF">2017-01-12T14:54:53Z</dcterms:created>
  <dcterms:modified xsi:type="dcterms:W3CDTF">2017-01-16T15:31:47Z</dcterms:modified>
</cp:coreProperties>
</file>