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2" r:id="rId6"/>
    <p:sldId id="263" r:id="rId7"/>
    <p:sldId id="264" r:id="rId8"/>
    <p:sldId id="265" r:id="rId9"/>
    <p:sldId id="266" r:id="rId10"/>
    <p:sldId id="267" r:id="rId11"/>
    <p:sldId id="268" r:id="rId12"/>
    <p:sldId id="258" r:id="rId1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7926B251-5CB4-4A3E-BD5A-B50FC7222A95}">
          <p14:sldIdLst>
            <p14:sldId id="256"/>
            <p14:sldId id="259"/>
            <p14:sldId id="260"/>
            <p14:sldId id="261"/>
            <p14:sldId id="262"/>
            <p14:sldId id="263"/>
            <p14:sldId id="264"/>
            <p14:sldId id="265"/>
            <p14:sldId id="266"/>
            <p14:sldId id="267"/>
            <p14:sldId id="268"/>
            <p14:sldId id="258"/>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9933"/>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p:scale>
          <a:sx n="100" d="100"/>
          <a:sy n="100" d="100"/>
        </p:scale>
        <p:origin x="-318" y="-29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3" name="Rechteck 2"/>
          <p:cNvSpPr/>
          <p:nvPr userDrawn="1"/>
        </p:nvSpPr>
        <p:spPr>
          <a:xfrm>
            <a:off x="0" y="5675313"/>
            <a:ext cx="9144000" cy="1182687"/>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 name="Titel 1"/>
          <p:cNvSpPr>
            <a:spLocks noGrp="1"/>
          </p:cNvSpPr>
          <p:nvPr>
            <p:ph type="ctrTitle" hasCustomPrompt="1"/>
          </p:nvPr>
        </p:nvSpPr>
        <p:spPr>
          <a:xfrm>
            <a:off x="755576" y="2204864"/>
            <a:ext cx="7772400" cy="1470025"/>
          </a:xfrm>
        </p:spPr>
        <p:txBody>
          <a:bodyPr/>
          <a:lstStyle>
            <a:lvl1pPr>
              <a:defRPr sz="4000">
                <a:solidFill>
                  <a:schemeClr val="tx2"/>
                </a:solidFill>
              </a:defRPr>
            </a:lvl1pPr>
          </a:lstStyle>
          <a:p>
            <a:r>
              <a:rPr lang="de-DE" dirty="0"/>
              <a:t>TITEL EINFÜGEN</a:t>
            </a:r>
          </a:p>
        </p:txBody>
      </p:sp>
      <p:pic>
        <p:nvPicPr>
          <p:cNvPr id="4" name="Grafik 3"/>
          <p:cNvPicPr>
            <a:picLocks noChangeAspect="1"/>
          </p:cNvPicPr>
          <p:nvPr userDrawn="1"/>
        </p:nvPicPr>
        <p:blipFill>
          <a:blip r:embed="rId2"/>
          <a:stretch>
            <a:fillRect/>
          </a:stretch>
        </p:blipFill>
        <p:spPr>
          <a:xfrm>
            <a:off x="5508104" y="0"/>
            <a:ext cx="3636056" cy="891073"/>
          </a:xfrm>
          <a:prstGeom prst="rect">
            <a:avLst/>
          </a:prstGeom>
        </p:spPr>
      </p:pic>
      <p:sp>
        <p:nvSpPr>
          <p:cNvPr id="8" name="Rectangle 19"/>
          <p:cNvSpPr>
            <a:spLocks noChangeArrowheads="1"/>
          </p:cNvSpPr>
          <p:nvPr userDrawn="1"/>
        </p:nvSpPr>
        <p:spPr bwMode="auto">
          <a:xfrm flipV="1">
            <a:off x="0" y="5583238"/>
            <a:ext cx="9144000" cy="92075"/>
          </a:xfrm>
          <a:prstGeom prst="rect">
            <a:avLst/>
          </a:prstGeom>
          <a:solidFill>
            <a:srgbClr val="CCA500">
              <a:alpha val="45097"/>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a:p>
        </p:txBody>
      </p:sp>
      <p:pic>
        <p:nvPicPr>
          <p:cNvPr id="5" name="Grafik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496" y="5831799"/>
            <a:ext cx="9036000" cy="837561"/>
          </a:xfrm>
          <a:prstGeom prst="rect">
            <a:avLst/>
          </a:prstGeom>
        </p:spPr>
      </p:pic>
      <p:sp>
        <p:nvSpPr>
          <p:cNvPr id="7" name="Textfeld 6"/>
          <p:cNvSpPr txBox="1"/>
          <p:nvPr userDrawn="1"/>
        </p:nvSpPr>
        <p:spPr>
          <a:xfrm>
            <a:off x="861356" y="4965087"/>
            <a:ext cx="7560840" cy="461665"/>
          </a:xfrm>
          <a:prstGeom prst="rect">
            <a:avLst/>
          </a:prstGeom>
          <a:noFill/>
        </p:spPr>
        <p:txBody>
          <a:bodyPr wrap="square" rtlCol="0">
            <a:spAutoFit/>
          </a:bodyPr>
          <a:lstStyle/>
          <a:p>
            <a:r>
              <a:rPr lang="de-DE" sz="2000" dirty="0">
                <a:solidFill>
                  <a:schemeClr val="tx2"/>
                </a:solidFill>
              </a:rPr>
              <a:t>Folien: bereitgestellt durch die Austauschplattform „</a:t>
            </a:r>
            <a:r>
              <a:rPr lang="de-DE" sz="2000" dirty="0" err="1">
                <a:solidFill>
                  <a:schemeClr val="tx2"/>
                </a:solidFill>
              </a:rPr>
              <a:t>GenderMed</a:t>
            </a:r>
            <a:r>
              <a:rPr lang="de-DE" sz="2000" dirty="0">
                <a:solidFill>
                  <a:schemeClr val="tx2"/>
                </a:solidFill>
              </a:rPr>
              <a:t>-Wiki</a:t>
            </a:r>
            <a:r>
              <a:rPr lang="de-DE" sz="2400" dirty="0">
                <a:solidFill>
                  <a:schemeClr val="tx2"/>
                </a:solidFill>
              </a:rPr>
              <a:t>“</a:t>
            </a:r>
          </a:p>
        </p:txBody>
      </p:sp>
    </p:spTree>
    <p:extLst>
      <p:ext uri="{BB962C8B-B14F-4D97-AF65-F5344CB8AC3E}">
        <p14:creationId xmlns:p14="http://schemas.microsoft.com/office/powerpoint/2010/main" val="658905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250825" y="260648"/>
            <a:ext cx="6768752" cy="504056"/>
          </a:xfrm>
          <a:prstGeom prst="rect">
            <a:avLst/>
          </a:prstGeom>
        </p:spPr>
        <p:txBody>
          <a:bodyPr/>
          <a:lstStyle>
            <a:lvl1pPr algn="l">
              <a:defRPr>
                <a:solidFill>
                  <a:schemeClr val="tx2"/>
                </a:solidFill>
              </a:defRPr>
            </a:lvl1pPr>
          </a:lstStyle>
          <a:p>
            <a:r>
              <a:rPr lang="de-DE" dirty="0"/>
              <a:t>Folientitel</a:t>
            </a:r>
          </a:p>
        </p:txBody>
      </p:sp>
      <p:cxnSp>
        <p:nvCxnSpPr>
          <p:cNvPr id="3" name="Gerader Verbinder 2"/>
          <p:cNvCxnSpPr/>
          <p:nvPr userDrawn="1"/>
        </p:nvCxnSpPr>
        <p:spPr>
          <a:xfrm>
            <a:off x="0" y="6165304"/>
            <a:ext cx="9144000" cy="0"/>
          </a:xfrm>
          <a:prstGeom prst="line">
            <a:avLst/>
          </a:prstGeom>
          <a:noFill/>
          <a:ln w="25400" cap="flat" cmpd="sng" algn="ctr">
            <a:solidFill>
              <a:srgbClr val="E7E6E6"/>
            </a:solidFill>
            <a:prstDash val="solid"/>
            <a:miter lim="800000"/>
          </a:ln>
          <a:effectLst/>
        </p:spPr>
      </p:cxnSp>
      <p:sp>
        <p:nvSpPr>
          <p:cNvPr id="4" name="Rechteck 3"/>
          <p:cNvSpPr/>
          <p:nvPr userDrawn="1"/>
        </p:nvSpPr>
        <p:spPr>
          <a:xfrm>
            <a:off x="0" y="6237312"/>
            <a:ext cx="9144000" cy="72008"/>
          </a:xfrm>
          <a:prstGeom prst="rect">
            <a:avLst/>
          </a:prstGeom>
          <a:solidFill>
            <a:srgbClr val="FFC000">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 name="Textplatzhalter 5"/>
          <p:cNvSpPr>
            <a:spLocks noGrp="1"/>
          </p:cNvSpPr>
          <p:nvPr>
            <p:ph type="body" sz="quarter" idx="10"/>
          </p:nvPr>
        </p:nvSpPr>
        <p:spPr>
          <a:xfrm>
            <a:off x="250825" y="1268413"/>
            <a:ext cx="8497888" cy="4537075"/>
          </a:xfrm>
          <a:prstGeom prst="rect">
            <a:avLst/>
          </a:prstGeom>
        </p:spPr>
        <p:txBody>
          <a:bodyPr/>
          <a:lstStyle>
            <a:lvl1pPr>
              <a:defRPr sz="1800">
                <a:solidFill>
                  <a:schemeClr val="tx1"/>
                </a:solidFill>
              </a:defRPr>
            </a:lvl1pPr>
          </a:lstStyle>
          <a:p>
            <a:pPr lvl="0"/>
            <a:r>
              <a:rPr lang="de-DE"/>
              <a:t>Formatvorlagen des Textmasters bearbeiten</a:t>
            </a:r>
          </a:p>
        </p:txBody>
      </p:sp>
    </p:spTree>
    <p:extLst>
      <p:ext uri="{BB962C8B-B14F-4D97-AF65-F5344CB8AC3E}">
        <p14:creationId xmlns:p14="http://schemas.microsoft.com/office/powerpoint/2010/main" val="1900983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5" name="Rechteck 4"/>
          <p:cNvSpPr/>
          <p:nvPr userDrawn="1"/>
        </p:nvSpPr>
        <p:spPr>
          <a:xfrm>
            <a:off x="0" y="5675313"/>
            <a:ext cx="9144000" cy="1182687"/>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3" name="Rectangle 4"/>
          <p:cNvSpPr>
            <a:spLocks noChangeArrowheads="1"/>
          </p:cNvSpPr>
          <p:nvPr userDrawn="1"/>
        </p:nvSpPr>
        <p:spPr bwMode="auto">
          <a:xfrm>
            <a:off x="2143108" y="1700213"/>
            <a:ext cx="4643437" cy="630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altLang="de-DE" sz="2400" b="1" i="0" u="none" strike="noStrike" kern="0" cap="none" spc="0" normalizeH="0" baseline="0" noProof="0" dirty="0">
                <a:ln>
                  <a:noFill/>
                </a:ln>
                <a:solidFill>
                  <a:srgbClr val="4D4D4D"/>
                </a:solidFill>
                <a:effectLst/>
                <a:uLnTx/>
                <a:uFillTx/>
                <a:latin typeface="Arial" charset="0"/>
                <a:ea typeface="+mn-ea"/>
                <a:cs typeface="Arial" charset="0"/>
              </a:rPr>
              <a:t/>
            </a:r>
            <a:br>
              <a:rPr kumimoji="0" lang="de-DE" altLang="de-DE" sz="2400" b="1" i="0" u="none" strike="noStrike" kern="0" cap="none" spc="0" normalizeH="0" baseline="0" noProof="0" dirty="0">
                <a:ln>
                  <a:noFill/>
                </a:ln>
                <a:solidFill>
                  <a:srgbClr val="4D4D4D"/>
                </a:solidFill>
                <a:effectLst/>
                <a:uLnTx/>
                <a:uFillTx/>
                <a:latin typeface="Arial" charset="0"/>
                <a:ea typeface="+mn-ea"/>
                <a:cs typeface="Arial" charset="0"/>
              </a:rPr>
            </a:br>
            <a:r>
              <a:rPr kumimoji="0" lang="de-DE" altLang="de-DE" sz="4000" b="1" i="0" u="none" strike="noStrike" kern="0" cap="none" spc="0" normalizeH="0" baseline="0" noProof="0" dirty="0">
                <a:ln>
                  <a:noFill/>
                </a:ln>
                <a:solidFill>
                  <a:srgbClr val="1F497D"/>
                </a:solidFill>
                <a:effectLst/>
                <a:uLnTx/>
                <a:uFillTx/>
                <a:latin typeface="Arial" charset="0"/>
                <a:ea typeface="+mn-ea"/>
                <a:cs typeface="Arial" charset="0"/>
              </a:rPr>
              <a:t>Dank</a:t>
            </a:r>
          </a:p>
        </p:txBody>
      </p:sp>
      <p:sp>
        <p:nvSpPr>
          <p:cNvPr id="4" name="Text Box 5"/>
          <p:cNvSpPr txBox="1">
            <a:spLocks noChangeArrowheads="1"/>
          </p:cNvSpPr>
          <p:nvPr userDrawn="1"/>
        </p:nvSpPr>
        <p:spPr bwMode="auto">
          <a:xfrm>
            <a:off x="714348" y="2571744"/>
            <a:ext cx="823815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auto" latinLnBrk="0" hangingPunct="1">
              <a:lnSpc>
                <a:spcPct val="100000"/>
              </a:lnSpc>
              <a:spcBef>
                <a:spcPct val="40000"/>
              </a:spcBef>
              <a:spcAft>
                <a:spcPts val="0"/>
              </a:spcAft>
              <a:buClrTx/>
              <a:buSzTx/>
              <a:buFontTx/>
              <a:buNone/>
              <a:tabLst/>
              <a:defRPr/>
            </a:pPr>
            <a:r>
              <a:rPr kumimoji="0" lang="de-DE" altLang="de-DE" sz="1800" b="1" i="0" u="none" strike="noStrike" kern="0" cap="none" spc="0" normalizeH="0" baseline="0" noProof="0" dirty="0">
                <a:ln>
                  <a:noFill/>
                </a:ln>
                <a:solidFill>
                  <a:prstClr val="black"/>
                </a:solidFill>
                <a:effectLst/>
                <a:uLnTx/>
                <a:uFillTx/>
                <a:latin typeface="Arial" charset="0"/>
                <a:ea typeface="+mn-ea"/>
                <a:cs typeface="Arial" charset="0"/>
              </a:rPr>
              <a:t>Dieses Vorhaben wurde aus Mitteln des Bundesministeriums für Bildung </a:t>
            </a:r>
            <a:br>
              <a:rPr kumimoji="0" lang="de-DE" altLang="de-DE" sz="1800" b="1" i="0" u="none" strike="noStrike" kern="0" cap="none" spc="0" normalizeH="0" baseline="0" noProof="0" dirty="0">
                <a:ln>
                  <a:noFill/>
                </a:ln>
                <a:solidFill>
                  <a:prstClr val="black"/>
                </a:solidFill>
                <a:effectLst/>
                <a:uLnTx/>
                <a:uFillTx/>
                <a:latin typeface="Arial" charset="0"/>
                <a:ea typeface="+mn-ea"/>
                <a:cs typeface="Arial" charset="0"/>
              </a:rPr>
            </a:br>
            <a:r>
              <a:rPr kumimoji="0" lang="de-DE" altLang="de-DE" sz="1800" b="1" i="0" u="none" strike="noStrike" kern="0" cap="none" spc="0" normalizeH="0" baseline="0" noProof="0" dirty="0">
                <a:ln>
                  <a:noFill/>
                </a:ln>
                <a:solidFill>
                  <a:prstClr val="black"/>
                </a:solidFill>
                <a:effectLst/>
                <a:uLnTx/>
                <a:uFillTx/>
                <a:latin typeface="Arial" charset="0"/>
                <a:ea typeface="+mn-ea"/>
                <a:cs typeface="Arial" charset="0"/>
              </a:rPr>
              <a:t>und Forschung unter dem Förderkennzeichen 01 FP 1506 gefördert.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altLang="de-DE" sz="1800" b="1" i="0" u="none" strike="noStrike" kern="0" cap="none" spc="0" normalizeH="0" baseline="0" noProof="0" dirty="0">
                <a:ln>
                  <a:noFill/>
                </a:ln>
                <a:solidFill>
                  <a:prstClr val="black"/>
                </a:solidFill>
                <a:effectLst/>
                <a:uLnTx/>
                <a:uFillTx/>
                <a:latin typeface="Arial" charset="0"/>
                <a:ea typeface="+mn-ea"/>
                <a:cs typeface="Arial" charset="0"/>
              </a:rPr>
              <a:t>Die Verantwortung für den Inhalt dieser Veröffentlichung liegt bei den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altLang="de-DE" sz="1800" b="1" i="0" u="none" strike="noStrike" kern="0" cap="none" spc="0" normalizeH="0" baseline="0" noProof="0" dirty="0">
                <a:ln>
                  <a:noFill/>
                </a:ln>
                <a:solidFill>
                  <a:prstClr val="black"/>
                </a:solidFill>
                <a:effectLst/>
                <a:uLnTx/>
                <a:uFillTx/>
                <a:latin typeface="Arial" charset="0"/>
                <a:ea typeface="+mn-ea"/>
                <a:cs typeface="Arial" charset="0"/>
              </a:rPr>
              <a:t>Autor/-innen.</a:t>
            </a:r>
            <a:endParaRPr kumimoji="0" lang="de-DE" altLang="de-DE" sz="1800" b="0" i="0" u="none" strike="noStrike" kern="0" cap="none" spc="0" normalizeH="0" baseline="0" noProof="0" dirty="0">
              <a:ln>
                <a:noFill/>
              </a:ln>
              <a:solidFill>
                <a:prstClr val="black"/>
              </a:solidFill>
              <a:effectLst/>
              <a:uLnTx/>
              <a:uFillTx/>
              <a:latin typeface="Arial" charset="0"/>
              <a:ea typeface="+mn-ea"/>
              <a:cs typeface="Arial" charset="0"/>
            </a:endParaRPr>
          </a:p>
        </p:txBody>
      </p:sp>
      <p:pic>
        <p:nvPicPr>
          <p:cNvPr id="6" name="Grafik 5"/>
          <p:cNvPicPr>
            <a:picLocks noChangeAspect="1"/>
          </p:cNvPicPr>
          <p:nvPr userDrawn="1"/>
        </p:nvPicPr>
        <p:blipFill>
          <a:blip r:embed="rId2"/>
          <a:stretch>
            <a:fillRect/>
          </a:stretch>
        </p:blipFill>
        <p:spPr>
          <a:xfrm>
            <a:off x="5437311" y="0"/>
            <a:ext cx="3706689" cy="908383"/>
          </a:xfrm>
          <a:prstGeom prst="rect">
            <a:avLst/>
          </a:prstGeom>
        </p:spPr>
      </p:pic>
      <p:sp>
        <p:nvSpPr>
          <p:cNvPr id="8" name="Rectangle 19"/>
          <p:cNvSpPr>
            <a:spLocks noChangeArrowheads="1"/>
          </p:cNvSpPr>
          <p:nvPr userDrawn="1"/>
        </p:nvSpPr>
        <p:spPr bwMode="auto">
          <a:xfrm flipV="1">
            <a:off x="0" y="5583238"/>
            <a:ext cx="9144000" cy="92075"/>
          </a:xfrm>
          <a:prstGeom prst="rect">
            <a:avLst/>
          </a:prstGeom>
          <a:solidFill>
            <a:srgbClr val="CCA500">
              <a:alpha val="45097"/>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a:p>
        </p:txBody>
      </p:sp>
      <p:pic>
        <p:nvPicPr>
          <p:cNvPr id="9" name="Grafik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496" y="5831799"/>
            <a:ext cx="9036000" cy="837561"/>
          </a:xfrm>
          <a:prstGeom prst="rect">
            <a:avLst/>
          </a:prstGeom>
        </p:spPr>
      </p:pic>
    </p:spTree>
    <p:extLst>
      <p:ext uri="{BB962C8B-B14F-4D97-AF65-F5344CB8AC3E}">
        <p14:creationId xmlns:p14="http://schemas.microsoft.com/office/powerpoint/2010/main" val="3594635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90488"/>
            <a:ext cx="8229600" cy="1508125"/>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idx="1"/>
          </p:nvPr>
        </p:nvSpPr>
        <p:spPr>
          <a:xfrm>
            <a:off x="457200" y="1600200"/>
            <a:ext cx="8229600" cy="5257800"/>
          </a:xfrm>
          <a:prstGeom prst="rect">
            <a:avLst/>
          </a:prstGeo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0"/>
          <p:cNvSpPr>
            <a:spLocks noGrp="1"/>
          </p:cNvSpPr>
          <p:nvPr>
            <p:ph type="sldNum" sz="quarter" idx="10"/>
          </p:nvPr>
        </p:nvSpPr>
        <p:spPr>
          <a:xfrm>
            <a:off x="4419600" y="6172200"/>
            <a:ext cx="2133600" cy="368300"/>
          </a:xfrm>
          <a:prstGeom prst="rect">
            <a:avLst/>
          </a:prstGeom>
        </p:spPr>
        <p:txBody>
          <a:bodyPr/>
          <a:lstStyle>
            <a:lvl1pPr>
              <a:defRPr/>
            </a:lvl1pPr>
          </a:lstStyle>
          <a:p>
            <a:fld id="{DE06A531-81CD-4D2A-9491-98A6A49E1FFB}" type="slidenum">
              <a:rPr lang="de-DE" altLang="de-DE"/>
              <a:pPr/>
              <a:t>‹Nr.›</a:t>
            </a:fld>
            <a:endParaRPr lang="de-DE" altLang="de-DE"/>
          </a:p>
        </p:txBody>
      </p:sp>
    </p:spTree>
    <p:extLst>
      <p:ext uri="{BB962C8B-B14F-4D97-AF65-F5344CB8AC3E}">
        <p14:creationId xmlns:p14="http://schemas.microsoft.com/office/powerpoint/2010/main" val="42354067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25"/>
          <p:cNvSpPr>
            <a:spLocks noChangeArrowheads="1"/>
          </p:cNvSpPr>
          <p:nvPr userDrawn="1"/>
        </p:nvSpPr>
        <p:spPr bwMode="auto">
          <a:xfrm>
            <a:off x="0" y="0"/>
            <a:ext cx="8964488" cy="908050"/>
          </a:xfrm>
          <a:prstGeom prst="rect">
            <a:avLst/>
          </a:prstGeom>
          <a:solidFill>
            <a:srgbClr val="F4F3EC"/>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a:p>
        </p:txBody>
      </p:sp>
      <p:pic>
        <p:nvPicPr>
          <p:cNvPr id="6" name="Grafik 5"/>
          <p:cNvPicPr>
            <a:picLocks noChangeAspect="1"/>
          </p:cNvPicPr>
          <p:nvPr userDrawn="1"/>
        </p:nvPicPr>
        <p:blipFill>
          <a:blip r:embed="rId6"/>
          <a:stretch>
            <a:fillRect/>
          </a:stretch>
        </p:blipFill>
        <p:spPr>
          <a:xfrm>
            <a:off x="7215651" y="0"/>
            <a:ext cx="1748837" cy="908050"/>
          </a:xfrm>
          <a:prstGeom prst="rect">
            <a:avLst/>
          </a:prstGeom>
        </p:spPr>
      </p:pic>
    </p:spTree>
    <p:extLst>
      <p:ext uri="{BB962C8B-B14F-4D97-AF65-F5344CB8AC3E}">
        <p14:creationId xmlns:p14="http://schemas.microsoft.com/office/powerpoint/2010/main" val="858452177"/>
      </p:ext>
    </p:extLst>
  </p:cSld>
  <p:clrMap bg1="lt1" tx1="dk1" bg2="lt2" tx2="dk2" accent1="accent1" accent2="accent2" accent3="accent3" accent4="accent4" accent5="accent5" accent6="accent6" hlink="hlink" folHlink="folHlink"/>
  <p:sldLayoutIdLst>
    <p:sldLayoutId id="2147483661" r:id="rId1"/>
    <p:sldLayoutId id="2147483712" r:id="rId2"/>
    <p:sldLayoutId id="2147483711" r:id="rId3"/>
    <p:sldLayoutId id="2147483713" r:id="rId4"/>
  </p:sldLayoutIdLst>
  <p:hf hdr="0" ftr="0" dt="0"/>
  <p:txStyles>
    <p:titleStyle>
      <a:lvl1pPr algn="ctr" defTabSz="457200" rtl="0" eaLnBrk="1" fontAlgn="base" hangingPunct="1">
        <a:spcBef>
          <a:spcPct val="0"/>
        </a:spcBef>
        <a:spcAft>
          <a:spcPct val="0"/>
        </a:spcAft>
        <a:defRPr sz="3200" kern="1200">
          <a:solidFill>
            <a:schemeClr val="tx1"/>
          </a:solidFill>
          <a:latin typeface="Arial" charset="0"/>
          <a:ea typeface="+mj-ea"/>
          <a:cs typeface="+mj-cs"/>
        </a:defRPr>
      </a:lvl1pPr>
      <a:lvl2pPr algn="ctr" defTabSz="457200" rtl="0" eaLnBrk="1" fontAlgn="base" hangingPunct="1">
        <a:spcBef>
          <a:spcPct val="0"/>
        </a:spcBef>
        <a:spcAft>
          <a:spcPct val="0"/>
        </a:spcAft>
        <a:defRPr sz="3200">
          <a:solidFill>
            <a:schemeClr val="tx1"/>
          </a:solidFill>
          <a:latin typeface="Arial" charset="0"/>
        </a:defRPr>
      </a:lvl2pPr>
      <a:lvl3pPr algn="ctr" defTabSz="457200" rtl="0" eaLnBrk="1" fontAlgn="base" hangingPunct="1">
        <a:spcBef>
          <a:spcPct val="0"/>
        </a:spcBef>
        <a:spcAft>
          <a:spcPct val="0"/>
        </a:spcAft>
        <a:defRPr sz="3200">
          <a:solidFill>
            <a:schemeClr val="tx1"/>
          </a:solidFill>
          <a:latin typeface="Arial" charset="0"/>
        </a:defRPr>
      </a:lvl3pPr>
      <a:lvl4pPr algn="ctr" defTabSz="457200" rtl="0" eaLnBrk="1" fontAlgn="base" hangingPunct="1">
        <a:spcBef>
          <a:spcPct val="0"/>
        </a:spcBef>
        <a:spcAft>
          <a:spcPct val="0"/>
        </a:spcAft>
        <a:defRPr sz="3200">
          <a:solidFill>
            <a:schemeClr val="tx1"/>
          </a:solidFill>
          <a:latin typeface="Arial" charset="0"/>
        </a:defRPr>
      </a:lvl4pPr>
      <a:lvl5pPr algn="ctr" defTabSz="457200" rtl="0" eaLnBrk="1" fontAlgn="base" hangingPunct="1">
        <a:spcBef>
          <a:spcPct val="0"/>
        </a:spcBef>
        <a:spcAft>
          <a:spcPct val="0"/>
        </a:spcAft>
        <a:defRPr sz="3200">
          <a:solidFill>
            <a:schemeClr val="tx1"/>
          </a:solidFill>
          <a:latin typeface="Arial" charset="0"/>
        </a:defRPr>
      </a:lvl5pPr>
      <a:lvl6pPr marL="457200" algn="ctr" defTabSz="457200" rtl="0" eaLnBrk="1" fontAlgn="base" hangingPunct="1">
        <a:spcBef>
          <a:spcPct val="0"/>
        </a:spcBef>
        <a:spcAft>
          <a:spcPct val="0"/>
        </a:spcAft>
        <a:defRPr sz="3200">
          <a:solidFill>
            <a:schemeClr val="tx1"/>
          </a:solidFill>
          <a:latin typeface="Arial" charset="0"/>
        </a:defRPr>
      </a:lvl6pPr>
      <a:lvl7pPr marL="914400" algn="ctr" defTabSz="457200" rtl="0" eaLnBrk="1" fontAlgn="base" hangingPunct="1">
        <a:spcBef>
          <a:spcPct val="0"/>
        </a:spcBef>
        <a:spcAft>
          <a:spcPct val="0"/>
        </a:spcAft>
        <a:defRPr sz="3200">
          <a:solidFill>
            <a:schemeClr val="tx1"/>
          </a:solidFill>
          <a:latin typeface="Arial" charset="0"/>
        </a:defRPr>
      </a:lvl7pPr>
      <a:lvl8pPr marL="1371600" algn="ctr" defTabSz="457200" rtl="0" eaLnBrk="1" fontAlgn="base" hangingPunct="1">
        <a:spcBef>
          <a:spcPct val="0"/>
        </a:spcBef>
        <a:spcAft>
          <a:spcPct val="0"/>
        </a:spcAft>
        <a:defRPr sz="3200">
          <a:solidFill>
            <a:schemeClr val="tx1"/>
          </a:solidFill>
          <a:latin typeface="Arial" charset="0"/>
        </a:defRPr>
      </a:lvl8pPr>
      <a:lvl9pPr marL="1828800" algn="ctr" defTabSz="457200" rtl="0" eaLnBrk="1" fontAlgn="base" hangingPunct="1">
        <a:spcBef>
          <a:spcPct val="0"/>
        </a:spcBef>
        <a:spcAft>
          <a:spcPct val="0"/>
        </a:spcAft>
        <a:defRPr sz="3200">
          <a:solidFill>
            <a:schemeClr val="tx1"/>
          </a:solidFill>
          <a:latin typeface="Arial" charset="0"/>
        </a:defRPr>
      </a:lvl9pPr>
    </p:titleStyle>
    <p:bodyStyle>
      <a:lvl1pPr marL="342900" indent="-342900" algn="l" defTabSz="457200" rtl="0" eaLnBrk="1" fontAlgn="base" hangingPunct="1">
        <a:spcBef>
          <a:spcPct val="20000"/>
        </a:spcBef>
        <a:spcAft>
          <a:spcPct val="0"/>
        </a:spcAft>
        <a:buFont typeface="Arial" charset="0"/>
        <a:buChar char="•"/>
        <a:defRPr sz="2800" kern="1200">
          <a:solidFill>
            <a:schemeClr val="tx1"/>
          </a:solidFill>
          <a:latin typeface="Arial" charset="0"/>
          <a:ea typeface="+mn-ea"/>
          <a:cs typeface="+mn-cs"/>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Arial" charset="0"/>
          <a:ea typeface="+mn-ea"/>
          <a:cs typeface="+mn-cs"/>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Arial" charset="0"/>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Geschlechteraspekte bei Parodontitis</a:t>
            </a:r>
            <a:endParaRPr lang="de-DE" dirty="0"/>
          </a:p>
        </p:txBody>
      </p:sp>
    </p:spTree>
    <p:extLst>
      <p:ext uri="{BB962C8B-B14F-4D97-AF65-F5344CB8AC3E}">
        <p14:creationId xmlns:p14="http://schemas.microsoft.com/office/powerpoint/2010/main" val="3645870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p:cNvSpPr>
          <p:nvPr/>
        </p:nvSpPr>
        <p:spPr bwMode="auto">
          <a:xfrm>
            <a:off x="265113" y="274638"/>
            <a:ext cx="3949700" cy="461665"/>
          </a:xfrm>
          <a:prstGeom prst="rect">
            <a:avLst/>
          </a:prstGeom>
          <a:noFill/>
          <a:ln w="12700">
            <a:noFill/>
            <a:miter lim="400000"/>
            <a:headEnd/>
            <a:tailEnd/>
          </a:ln>
        </p:spPr>
        <p:txBody>
          <a:bodyPr lIns="45720" rIns="45720">
            <a:spAutoFit/>
          </a:bodyPr>
          <a:lstStyle/>
          <a:p>
            <a:pPr eaLnBrk="1">
              <a:defRPr/>
            </a:pPr>
            <a:r>
              <a:rPr lang="de-DE" sz="2400" u="sng" dirty="0">
                <a:solidFill>
                  <a:schemeClr val="tx2"/>
                </a:solidFill>
                <a:latin typeface="Arial" panose="020B0604020202020204" pitchFamily="34" charset="0"/>
                <a:cs typeface="Arial" panose="020B0604020202020204" pitchFamily="34" charset="0"/>
              </a:rPr>
              <a:t>Ausblick		</a:t>
            </a:r>
          </a:p>
        </p:txBody>
      </p:sp>
      <p:sp>
        <p:nvSpPr>
          <p:cNvPr id="23555" name="Rectangle 3"/>
          <p:cNvSpPr>
            <a:spLocks/>
          </p:cNvSpPr>
          <p:nvPr/>
        </p:nvSpPr>
        <p:spPr bwMode="auto">
          <a:xfrm>
            <a:off x="285750" y="928688"/>
            <a:ext cx="8572500" cy="481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20" rIns="45720">
            <a:spAutoFit/>
          </a:bodyPr>
          <a:lstStyle>
            <a:lvl1pPr>
              <a:defRPr>
                <a:solidFill>
                  <a:srgbClr val="000000"/>
                </a:solidFill>
                <a:latin typeface="Calibri" pitchFamily="34" charset="0"/>
                <a:ea typeface="Calibri" pitchFamily="34" charset="0"/>
                <a:cs typeface="Calibri" pitchFamily="34" charset="0"/>
                <a:sym typeface="Calibri" pitchFamily="34" charset="0"/>
              </a:defRPr>
            </a:lvl1pPr>
            <a:lvl2pPr marL="742950" indent="-285750">
              <a:defRPr>
                <a:solidFill>
                  <a:srgbClr val="000000"/>
                </a:solidFill>
                <a:latin typeface="Calibri" pitchFamily="34" charset="0"/>
                <a:ea typeface="Calibri" pitchFamily="34" charset="0"/>
                <a:cs typeface="Calibri" pitchFamily="34" charset="0"/>
                <a:sym typeface="Calibri" pitchFamily="34" charset="0"/>
              </a:defRPr>
            </a:lvl2pPr>
            <a:lvl3pPr marL="1143000" indent="-228600">
              <a:defRPr>
                <a:solidFill>
                  <a:srgbClr val="000000"/>
                </a:solidFill>
                <a:latin typeface="Calibri" pitchFamily="34" charset="0"/>
                <a:ea typeface="Calibri" pitchFamily="34" charset="0"/>
                <a:cs typeface="Calibri" pitchFamily="34" charset="0"/>
                <a:sym typeface="Calibri" pitchFamily="34" charset="0"/>
              </a:defRPr>
            </a:lvl3pPr>
            <a:lvl4pPr marL="1600200" indent="-228600">
              <a:defRPr>
                <a:solidFill>
                  <a:srgbClr val="000000"/>
                </a:solidFill>
                <a:latin typeface="Calibri" pitchFamily="34" charset="0"/>
                <a:ea typeface="Calibri" pitchFamily="34" charset="0"/>
                <a:cs typeface="Calibri" pitchFamily="34" charset="0"/>
                <a:sym typeface="Calibri" pitchFamily="34" charset="0"/>
              </a:defRPr>
            </a:lvl4pPr>
            <a:lvl5pPr marL="2057400" indent="-228600">
              <a:defRPr>
                <a:solidFill>
                  <a:srgbClr val="000000"/>
                </a:solidFill>
                <a:latin typeface="Calibri" pitchFamily="34" charset="0"/>
                <a:ea typeface="Calibri" pitchFamily="34" charset="0"/>
                <a:cs typeface="Calibri" pitchFamily="34" charset="0"/>
                <a:sym typeface="Calibri" pitchFamily="34" charset="0"/>
              </a:defRPr>
            </a:lvl5pPr>
            <a:lvl6pPr marL="2514600" indent="-228600" defTabSz="457200"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971800" indent="-228600" defTabSz="457200"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429000" indent="-228600" defTabSz="457200"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886200" indent="-228600" defTabSz="457200"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pPr algn="just" eaLnBrk="1">
              <a:lnSpc>
                <a:spcPct val="150000"/>
              </a:lnSpc>
              <a:spcBef>
                <a:spcPts val="200"/>
              </a:spcBef>
              <a:buFont typeface="Arial" pitchFamily="34" charset="0"/>
              <a:buChar char="•"/>
            </a:pPr>
            <a:r>
              <a:rPr lang="de-DE" altLang="de-DE" sz="1400" dirty="0">
                <a:latin typeface="Arial" pitchFamily="34" charset="0"/>
                <a:ea typeface="Helvetica" charset="0"/>
                <a:cs typeface="Helvetica" charset="0"/>
                <a:sym typeface="Helvetica" charset="0"/>
              </a:rPr>
              <a:t>  Zu wenige Studien beziehen den Faktor des Geschlechts in hinreichender Weise in ihre Analyse mit ein.</a:t>
            </a:r>
          </a:p>
          <a:p>
            <a:pPr algn="just" eaLnBrk="1">
              <a:lnSpc>
                <a:spcPct val="150000"/>
              </a:lnSpc>
              <a:spcBef>
                <a:spcPts val="200"/>
              </a:spcBef>
              <a:buFont typeface="Arial" pitchFamily="34" charset="0"/>
              <a:buChar char="•"/>
            </a:pPr>
            <a:endParaRPr lang="de-DE" altLang="de-DE" sz="1400" dirty="0">
              <a:latin typeface="Arial" pitchFamily="34" charset="0"/>
              <a:ea typeface="Helvetica" charset="0"/>
              <a:cs typeface="Helvetica" charset="0"/>
              <a:sym typeface="Helvetica" charset="0"/>
            </a:endParaRPr>
          </a:p>
          <a:p>
            <a:pPr algn="just" eaLnBrk="1">
              <a:lnSpc>
                <a:spcPct val="150000"/>
              </a:lnSpc>
              <a:spcBef>
                <a:spcPts val="200"/>
              </a:spcBef>
              <a:buFont typeface="Arial" pitchFamily="34" charset="0"/>
              <a:buChar char="•"/>
            </a:pPr>
            <a:r>
              <a:rPr lang="de-DE" altLang="de-DE" sz="1400" dirty="0">
                <a:latin typeface="Arial" pitchFamily="34" charset="0"/>
                <a:ea typeface="Helvetica" charset="0"/>
                <a:cs typeface="Helvetica" charset="0"/>
                <a:sym typeface="Helvetica" charset="0"/>
              </a:rPr>
              <a:t>  Es bleibt zu konstatieren, dass in der Fachwissenschaft bezogen auf Geschlechterunterschiede ein zu geringes Wissen vorhanden ist und daher dieses nur begrenzt vorhandene Wissen auch unzureichend für die Didaktik im Rahmen eines Studiums integriert werden kann.</a:t>
            </a:r>
          </a:p>
          <a:p>
            <a:pPr algn="just" eaLnBrk="1">
              <a:lnSpc>
                <a:spcPct val="150000"/>
              </a:lnSpc>
              <a:spcBef>
                <a:spcPts val="200"/>
              </a:spcBef>
              <a:buFont typeface="Arial" pitchFamily="34" charset="0"/>
              <a:buChar char="•"/>
            </a:pPr>
            <a:endParaRPr lang="de-DE" altLang="de-DE" sz="1400" dirty="0">
              <a:latin typeface="Arial" pitchFamily="34" charset="0"/>
              <a:ea typeface="Helvetica" charset="0"/>
              <a:cs typeface="Helvetica" charset="0"/>
              <a:sym typeface="Helvetica" charset="0"/>
            </a:endParaRPr>
          </a:p>
          <a:p>
            <a:pPr algn="just" eaLnBrk="1">
              <a:lnSpc>
                <a:spcPct val="150000"/>
              </a:lnSpc>
              <a:spcBef>
                <a:spcPts val="200"/>
              </a:spcBef>
              <a:buFont typeface="Arial" pitchFamily="34" charset="0"/>
              <a:buChar char="•"/>
            </a:pPr>
            <a:r>
              <a:rPr lang="de-DE" altLang="de-DE" sz="1400" dirty="0">
                <a:latin typeface="Arial" pitchFamily="34" charset="0"/>
                <a:ea typeface="Helvetica" charset="0"/>
                <a:cs typeface="Helvetica" charset="0"/>
                <a:sym typeface="Helvetica" charset="0"/>
              </a:rPr>
              <a:t>  Die Erkrankungen innerhalb der Mundhöhle werden zwar im Rahmen der Lehre vermittelt, aber die geschlechtsspezifischen Aspekte werden noch nicht genügend berücksichtigt und die angehenden Zahnärzte folglich nur unzureichend für dieses Thema sensibilisiert. (9)</a:t>
            </a:r>
          </a:p>
          <a:p>
            <a:pPr algn="just" eaLnBrk="1">
              <a:lnSpc>
                <a:spcPct val="150000"/>
              </a:lnSpc>
              <a:spcBef>
                <a:spcPts val="200"/>
              </a:spcBef>
              <a:buFont typeface="Arial" pitchFamily="34" charset="0"/>
              <a:buChar char="•"/>
            </a:pPr>
            <a:endParaRPr lang="de-DE" altLang="de-DE" sz="1400" dirty="0">
              <a:latin typeface="Arial" pitchFamily="34" charset="0"/>
              <a:ea typeface="Helvetica" charset="0"/>
              <a:cs typeface="Helvetica" charset="0"/>
              <a:sym typeface="Helvetica" charset="0"/>
            </a:endParaRPr>
          </a:p>
          <a:p>
            <a:pPr algn="just" eaLnBrk="1">
              <a:lnSpc>
                <a:spcPct val="150000"/>
              </a:lnSpc>
              <a:spcBef>
                <a:spcPts val="200"/>
              </a:spcBef>
              <a:buFont typeface="Arial" pitchFamily="34" charset="0"/>
              <a:buChar char="•"/>
            </a:pPr>
            <a:r>
              <a:rPr lang="de-DE" altLang="de-DE" sz="1400" dirty="0">
                <a:latin typeface="Arial" pitchFamily="34" charset="0"/>
                <a:ea typeface="Helvetica" charset="0"/>
                <a:cs typeface="Helvetica" charset="0"/>
                <a:sym typeface="Helvetica" charset="0"/>
              </a:rPr>
              <a:t> Alles in allem muss Gender nicht nur in der Allgemeinmedizin sondern auch in der Zahnmedizin stärker in den Alltag gerückt werden, ganz im Sinne von Univ.-Prof. </a:t>
            </a:r>
            <a:r>
              <a:rPr lang="de-DE" altLang="de-DE" sz="1400" dirty="0" err="1">
                <a:latin typeface="Arial" pitchFamily="34" charset="0"/>
                <a:ea typeface="Helvetica" charset="0"/>
                <a:cs typeface="Helvetica" charset="0"/>
                <a:sym typeface="Helvetica" charset="0"/>
              </a:rPr>
              <a:t>Dr</a:t>
            </a:r>
            <a:r>
              <a:rPr lang="de-DE" altLang="de-DE" sz="1400" dirty="0">
                <a:latin typeface="Arial" pitchFamily="34" charset="0"/>
                <a:ea typeface="Helvetica" charset="0"/>
                <a:cs typeface="Helvetica" charset="0"/>
                <a:sym typeface="Helvetica" charset="0"/>
              </a:rPr>
              <a:t> Wolfgang Schütz, Rektor der Medizinischen Universität Wien: „ Gender Medizin muss „gelebt“ werden“ ( Rieder/</a:t>
            </a:r>
            <a:r>
              <a:rPr lang="de-DE" altLang="de-DE" sz="1400" dirty="0" err="1">
                <a:latin typeface="Arial" pitchFamily="34" charset="0"/>
                <a:ea typeface="Helvetica" charset="0"/>
                <a:cs typeface="Helvetica" charset="0"/>
                <a:sym typeface="Helvetica" charset="0"/>
              </a:rPr>
              <a:t>Lohff</a:t>
            </a:r>
            <a:r>
              <a:rPr lang="de-DE" altLang="de-DE" sz="1400" dirty="0">
                <a:latin typeface="Arial" pitchFamily="34" charset="0"/>
                <a:ea typeface="Helvetica" charset="0"/>
                <a:cs typeface="Helvetica" charset="0"/>
                <a:sym typeface="Helvetica" charset="0"/>
              </a:rPr>
              <a:t>, 2004) (9)</a:t>
            </a:r>
            <a:endParaRPr lang="de-DE" altLang="de-DE" sz="1500" dirty="0">
              <a:latin typeface="Helvetica" charset="0"/>
              <a:ea typeface="Helvetica" charset="0"/>
              <a:cs typeface="Helvetica" charset="0"/>
              <a:sym typeface="Helvetica" charset="0"/>
            </a:endParaRPr>
          </a:p>
          <a:p>
            <a:pPr algn="just" eaLnBrk="1">
              <a:lnSpc>
                <a:spcPct val="150000"/>
              </a:lnSpc>
              <a:spcBef>
                <a:spcPts val="200"/>
              </a:spcBef>
              <a:buFontTx/>
              <a:buChar char="-"/>
            </a:pPr>
            <a:endParaRPr lang="de-DE" altLang="de-DE" sz="1500" dirty="0">
              <a:latin typeface="Helvetica" charset="0"/>
              <a:ea typeface="Helvetica" charset="0"/>
              <a:cs typeface="Helvetica" charset="0"/>
              <a:sym typeface="Helvetica" charset="0"/>
            </a:endParaRPr>
          </a:p>
        </p:txBody>
      </p:sp>
      <p:cxnSp>
        <p:nvCxnSpPr>
          <p:cNvPr id="5" name="Gerader Verbinder 2"/>
          <p:cNvCxnSpPr/>
          <p:nvPr/>
        </p:nvCxnSpPr>
        <p:spPr>
          <a:xfrm>
            <a:off x="0" y="6165304"/>
            <a:ext cx="9144000" cy="0"/>
          </a:xfrm>
          <a:prstGeom prst="line">
            <a:avLst/>
          </a:prstGeom>
          <a:noFill/>
          <a:ln w="25400" cap="flat" cmpd="sng" algn="ctr">
            <a:solidFill>
              <a:srgbClr val="E7E6E6"/>
            </a:solidFill>
            <a:prstDash val="solid"/>
            <a:miter lim="800000"/>
          </a:ln>
          <a:effectLst/>
        </p:spPr>
      </p:cxnSp>
      <p:sp>
        <p:nvSpPr>
          <p:cNvPr id="6" name="Rechteck 5"/>
          <p:cNvSpPr/>
          <p:nvPr/>
        </p:nvSpPr>
        <p:spPr>
          <a:xfrm>
            <a:off x="0" y="6237312"/>
            <a:ext cx="9144000" cy="72008"/>
          </a:xfrm>
          <a:prstGeom prst="rect">
            <a:avLst/>
          </a:prstGeom>
          <a:solidFill>
            <a:srgbClr val="FFC000">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50603970"/>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p:cNvSpPr>
          <p:nvPr/>
        </p:nvSpPr>
        <p:spPr bwMode="auto">
          <a:xfrm>
            <a:off x="166688" y="274638"/>
            <a:ext cx="3881437" cy="461665"/>
          </a:xfrm>
          <a:prstGeom prst="rect">
            <a:avLst/>
          </a:prstGeom>
          <a:noFill/>
          <a:ln w="12700">
            <a:noFill/>
            <a:miter lim="400000"/>
            <a:headEnd/>
            <a:tailEnd/>
          </a:ln>
        </p:spPr>
        <p:txBody>
          <a:bodyPr lIns="45720" rIns="45720">
            <a:spAutoFit/>
          </a:bodyPr>
          <a:lstStyle/>
          <a:p>
            <a:pPr eaLnBrk="1">
              <a:defRPr/>
            </a:pPr>
            <a:r>
              <a:rPr lang="de-DE" sz="2400" u="sng" dirty="0">
                <a:solidFill>
                  <a:schemeClr val="tx2"/>
                </a:solidFill>
                <a:latin typeface="Arial" panose="020B0604020202020204" pitchFamily="34" charset="0"/>
                <a:cs typeface="Arial" panose="020B0604020202020204" pitchFamily="34" charset="0"/>
              </a:rPr>
              <a:t>Literatur		</a:t>
            </a:r>
          </a:p>
        </p:txBody>
      </p:sp>
      <p:sp>
        <p:nvSpPr>
          <p:cNvPr id="13316" name="Rectangle 3"/>
          <p:cNvSpPr>
            <a:spLocks/>
          </p:cNvSpPr>
          <p:nvPr/>
        </p:nvSpPr>
        <p:spPr bwMode="auto">
          <a:xfrm>
            <a:off x="130175" y="1000125"/>
            <a:ext cx="8870950" cy="5249322"/>
          </a:xfrm>
          <a:prstGeom prst="rect">
            <a:avLst/>
          </a:prstGeom>
          <a:noFill/>
          <a:ln w="12700">
            <a:noFill/>
            <a:miter lim="400000"/>
            <a:headEnd/>
            <a:tailEnd/>
          </a:ln>
        </p:spPr>
        <p:txBody>
          <a:bodyPr lIns="45720" rIns="45720">
            <a:spAutoFit/>
          </a:bodyPr>
          <a:lstStyle/>
          <a:p>
            <a:pPr marL="200025" indent="-200025" algn="just" eaLnBrk="1">
              <a:lnSpc>
                <a:spcPct val="150000"/>
              </a:lnSpc>
              <a:spcBef>
                <a:spcPts val="200"/>
              </a:spcBef>
              <a:buSzPct val="100000"/>
              <a:buFontTx/>
              <a:buAutoNum type="arabicParenBoth"/>
              <a:defRPr/>
            </a:pPr>
            <a:r>
              <a:rPr lang="de-DE" sz="1200" dirty="0">
                <a:latin typeface="Arial" panose="020B0604020202020204" pitchFamily="34" charset="0"/>
                <a:ea typeface="Helvetica" charset="0"/>
                <a:cs typeface="Arial" panose="020B0604020202020204" pitchFamily="34" charset="0"/>
                <a:sym typeface="Helvetica" charset="0"/>
              </a:rPr>
              <a:t>Sonja Sälzer, Dorothee </a:t>
            </a:r>
            <a:r>
              <a:rPr lang="de-DE" sz="1200" dirty="0" err="1">
                <a:latin typeface="Arial" panose="020B0604020202020204" pitchFamily="34" charset="0"/>
                <a:ea typeface="Helvetica" charset="0"/>
                <a:cs typeface="Arial" panose="020B0604020202020204" pitchFamily="34" charset="0"/>
                <a:sym typeface="Helvetica" charset="0"/>
              </a:rPr>
              <a:t>Neuhoff</a:t>
            </a:r>
            <a:r>
              <a:rPr lang="de-DE" sz="1200" dirty="0">
                <a:latin typeface="Arial" panose="020B0604020202020204" pitchFamily="34" charset="0"/>
                <a:ea typeface="Helvetica" charset="0"/>
                <a:cs typeface="Arial" panose="020B0604020202020204" pitchFamily="34" charset="0"/>
                <a:sym typeface="Helvetica" charset="0"/>
              </a:rPr>
              <a:t>, Gregor </a:t>
            </a:r>
            <a:r>
              <a:rPr lang="de-DE" sz="1200" dirty="0" err="1">
                <a:latin typeface="Arial" panose="020B0604020202020204" pitchFamily="34" charset="0"/>
                <a:ea typeface="Helvetica" charset="0"/>
                <a:cs typeface="Arial" panose="020B0604020202020204" pitchFamily="34" charset="0"/>
                <a:sym typeface="Helvetica" charset="0"/>
              </a:rPr>
              <a:t>Pertsilka</a:t>
            </a:r>
            <a:r>
              <a:rPr lang="de-DE" sz="1200" dirty="0">
                <a:latin typeface="Arial" panose="020B0604020202020204" pitchFamily="34" charset="0"/>
                <a:ea typeface="Helvetica" charset="0"/>
                <a:cs typeface="Arial" panose="020B0604020202020204" pitchFamily="34" charset="0"/>
                <a:sym typeface="Helvetica" charset="0"/>
              </a:rPr>
              <a:t>, Benjamin Ehmke, Arbeitshandbuch </a:t>
            </a:r>
            <a:r>
              <a:rPr lang="de-DE" sz="1200" dirty="0" err="1">
                <a:latin typeface="Arial" panose="020B0604020202020204" pitchFamily="34" charset="0"/>
                <a:ea typeface="Helvetica" charset="0"/>
                <a:cs typeface="Arial" panose="020B0604020202020204" pitchFamily="34" charset="0"/>
                <a:sym typeface="Helvetica" charset="0"/>
              </a:rPr>
              <a:t>Parodontologie</a:t>
            </a:r>
            <a:r>
              <a:rPr lang="de-DE" sz="1200" dirty="0">
                <a:latin typeface="Arial" panose="020B0604020202020204" pitchFamily="34" charset="0"/>
                <a:ea typeface="Helvetica" charset="0"/>
                <a:cs typeface="Arial" panose="020B0604020202020204" pitchFamily="34" charset="0"/>
                <a:sym typeface="Helvetica" charset="0"/>
              </a:rPr>
              <a:t> Band 1: Konservative Therapie</a:t>
            </a:r>
          </a:p>
          <a:p>
            <a:pPr marL="200025" indent="-200025" algn="just" eaLnBrk="1">
              <a:lnSpc>
                <a:spcPct val="150000"/>
              </a:lnSpc>
              <a:spcBef>
                <a:spcPts val="200"/>
              </a:spcBef>
              <a:buSzPct val="100000"/>
              <a:buFontTx/>
              <a:buAutoNum type="arabicParenBoth"/>
              <a:defRPr/>
            </a:pPr>
            <a:r>
              <a:rPr lang="de-DE" sz="1200" dirty="0">
                <a:latin typeface="Arial" panose="020B0604020202020204" pitchFamily="34" charset="0"/>
                <a:ea typeface="Helvetica" charset="0"/>
                <a:cs typeface="Arial" panose="020B0604020202020204" pitchFamily="34" charset="0"/>
                <a:sym typeface="Helvetica" charset="0"/>
              </a:rPr>
              <a:t>Checklisten der Zahnmedizin, </a:t>
            </a:r>
            <a:r>
              <a:rPr lang="de-DE" sz="1200" dirty="0" err="1">
                <a:latin typeface="Arial" panose="020B0604020202020204" pitchFamily="34" charset="0"/>
                <a:ea typeface="Helvetica" charset="0"/>
                <a:cs typeface="Arial" panose="020B0604020202020204" pitchFamily="34" charset="0"/>
                <a:sym typeface="Helvetica" charset="0"/>
              </a:rPr>
              <a:t>Parodontologie</a:t>
            </a:r>
            <a:r>
              <a:rPr lang="de-DE" sz="1200" dirty="0">
                <a:latin typeface="Arial" panose="020B0604020202020204" pitchFamily="34" charset="0"/>
                <a:ea typeface="Helvetica" charset="0"/>
                <a:cs typeface="Arial" panose="020B0604020202020204" pitchFamily="34" charset="0"/>
                <a:sym typeface="Helvetica" charset="0"/>
              </a:rPr>
              <a:t>, Hans-Peter Müller, 3,. aktualisierte Auflage, Georg Thieme Verlag, Stuttgart New York</a:t>
            </a:r>
          </a:p>
          <a:p>
            <a:pPr marL="200025" indent="-200025" algn="just" eaLnBrk="1">
              <a:lnSpc>
                <a:spcPct val="150000"/>
              </a:lnSpc>
              <a:spcBef>
                <a:spcPts val="200"/>
              </a:spcBef>
              <a:buSzPct val="100000"/>
              <a:buFontTx/>
              <a:buAutoNum type="arabicParenBoth"/>
              <a:defRPr/>
            </a:pPr>
            <a:r>
              <a:rPr lang="de-DE" sz="1200" dirty="0" err="1">
                <a:latin typeface="Arial" panose="020B0604020202020204" pitchFamily="34" charset="0"/>
                <a:ea typeface="Helvetica" charset="0"/>
                <a:cs typeface="Arial" panose="020B0604020202020204" pitchFamily="34" charset="0"/>
                <a:sym typeface="Helvetica" charset="0"/>
              </a:rPr>
              <a:t>Wasterlain</a:t>
            </a:r>
            <a:r>
              <a:rPr lang="de-DE" sz="1200" dirty="0">
                <a:latin typeface="Arial" panose="020B0604020202020204" pitchFamily="34" charset="0"/>
                <a:ea typeface="Helvetica" charset="0"/>
                <a:cs typeface="Arial" panose="020B0604020202020204" pitchFamily="34" charset="0"/>
                <a:sym typeface="Helvetica" charset="0"/>
              </a:rPr>
              <a:t> S, </a:t>
            </a:r>
            <a:r>
              <a:rPr lang="de-DE" sz="1200" dirty="0" err="1">
                <a:latin typeface="Arial" panose="020B0604020202020204" pitchFamily="34" charset="0"/>
                <a:ea typeface="Helvetica" charset="0"/>
                <a:cs typeface="Arial" panose="020B0604020202020204" pitchFamily="34" charset="0"/>
                <a:sym typeface="Helvetica" charset="0"/>
              </a:rPr>
              <a:t>Cunha</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E,Hillson</a:t>
            </a:r>
            <a:r>
              <a:rPr lang="de-DE" sz="1200" dirty="0">
                <a:latin typeface="Arial" panose="020B0604020202020204" pitchFamily="34" charset="0"/>
                <a:ea typeface="Helvetica" charset="0"/>
                <a:cs typeface="Arial" panose="020B0604020202020204" pitchFamily="34" charset="0"/>
                <a:sym typeface="Helvetica" charset="0"/>
              </a:rPr>
              <a:t> S (2011) </a:t>
            </a:r>
            <a:r>
              <a:rPr lang="de-DE" sz="1200" dirty="0" err="1">
                <a:latin typeface="Arial" panose="020B0604020202020204" pitchFamily="34" charset="0"/>
                <a:ea typeface="Helvetica" charset="0"/>
                <a:cs typeface="Arial" panose="020B0604020202020204" pitchFamily="34" charset="0"/>
                <a:sym typeface="Helvetica" charset="0"/>
              </a:rPr>
              <a:t>Periodontal</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disease</a:t>
            </a:r>
            <a:r>
              <a:rPr lang="de-DE" sz="1200" dirty="0">
                <a:latin typeface="Arial" panose="020B0604020202020204" pitchFamily="34" charset="0"/>
                <a:ea typeface="Helvetica" charset="0"/>
                <a:cs typeface="Arial" panose="020B0604020202020204" pitchFamily="34" charset="0"/>
                <a:sym typeface="Helvetica" charset="0"/>
              </a:rPr>
              <a:t> in a </a:t>
            </a:r>
            <a:r>
              <a:rPr lang="de-DE" sz="1200" dirty="0" err="1">
                <a:latin typeface="Arial" panose="020B0604020202020204" pitchFamily="34" charset="0"/>
                <a:ea typeface="Helvetica" charset="0"/>
                <a:cs typeface="Arial" panose="020B0604020202020204" pitchFamily="34" charset="0"/>
                <a:sym typeface="Helvetica" charset="0"/>
              </a:rPr>
              <a:t>Portuguese</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identified</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skeletal</a:t>
            </a:r>
            <a:r>
              <a:rPr lang="de-DE" sz="1200" dirty="0">
                <a:latin typeface="Arial" panose="020B0604020202020204" pitchFamily="34" charset="0"/>
                <a:ea typeface="Helvetica" charset="0"/>
                <a:cs typeface="Arial" panose="020B0604020202020204" pitchFamily="34" charset="0"/>
                <a:sym typeface="Helvetica" charset="0"/>
              </a:rPr>
              <a:t> sample </a:t>
            </a:r>
            <a:r>
              <a:rPr lang="de-DE" sz="1200" dirty="0" err="1">
                <a:latin typeface="Arial" panose="020B0604020202020204" pitchFamily="34" charset="0"/>
                <a:ea typeface="Helvetica" charset="0"/>
                <a:cs typeface="Arial" panose="020B0604020202020204" pitchFamily="34" charset="0"/>
                <a:sym typeface="Helvetica" charset="0"/>
              </a:rPr>
              <a:t>from</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the</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late</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nineteenth</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and</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early</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twenthieth</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centuries</a:t>
            </a:r>
            <a:r>
              <a:rPr lang="de-DE" sz="1200" dirty="0">
                <a:latin typeface="Arial" panose="020B0604020202020204" pitchFamily="34" charset="0"/>
                <a:ea typeface="Helvetica" charset="0"/>
                <a:cs typeface="Arial" panose="020B0604020202020204" pitchFamily="34" charset="0"/>
                <a:sym typeface="Helvetica" charset="0"/>
              </a:rPr>
              <a:t>. Am J </a:t>
            </a:r>
            <a:r>
              <a:rPr lang="de-DE" sz="1200" dirty="0" err="1">
                <a:latin typeface="Arial" panose="020B0604020202020204" pitchFamily="34" charset="0"/>
                <a:ea typeface="Helvetica" charset="0"/>
                <a:cs typeface="Arial" panose="020B0604020202020204" pitchFamily="34" charset="0"/>
                <a:sym typeface="Helvetica" charset="0"/>
              </a:rPr>
              <a:t>Phys</a:t>
            </a:r>
            <a:r>
              <a:rPr lang="de-DE" sz="1200" dirty="0">
                <a:latin typeface="Arial" panose="020B0604020202020204" pitchFamily="34" charset="0"/>
                <a:ea typeface="Helvetica" charset="0"/>
                <a:cs typeface="Arial" panose="020B0604020202020204" pitchFamily="34" charset="0"/>
                <a:sym typeface="Helvetica" charset="0"/>
              </a:rPr>
              <a:t> Anthropoid 145:30-42</a:t>
            </a:r>
          </a:p>
          <a:p>
            <a:pPr marL="200025" indent="-200025" algn="just" eaLnBrk="1">
              <a:lnSpc>
                <a:spcPct val="150000"/>
              </a:lnSpc>
              <a:spcBef>
                <a:spcPts val="200"/>
              </a:spcBef>
              <a:buSzPct val="100000"/>
              <a:buFontTx/>
              <a:buAutoNum type="arabicParenBoth"/>
              <a:defRPr/>
            </a:pPr>
            <a:r>
              <a:rPr lang="de-DE" sz="1200" dirty="0" err="1">
                <a:latin typeface="Arial" panose="020B0604020202020204" pitchFamily="34" charset="0"/>
                <a:ea typeface="Helvetica" charset="0"/>
                <a:cs typeface="Arial" panose="020B0604020202020204" pitchFamily="34" charset="0"/>
                <a:sym typeface="Helvetica" charset="0"/>
              </a:rPr>
              <a:t>Holtfreter</a:t>
            </a:r>
            <a:r>
              <a:rPr lang="de-DE" sz="1200" dirty="0">
                <a:latin typeface="Arial" panose="020B0604020202020204" pitchFamily="34" charset="0"/>
                <a:ea typeface="Helvetica" charset="0"/>
                <a:cs typeface="Arial" panose="020B0604020202020204" pitchFamily="34" charset="0"/>
                <a:sym typeface="Helvetica" charset="0"/>
              </a:rPr>
              <a:t> B, Kocher T, Hoffmann T, </a:t>
            </a:r>
            <a:r>
              <a:rPr lang="de-DE" sz="1200" dirty="0" err="1">
                <a:latin typeface="Arial" panose="020B0604020202020204" pitchFamily="34" charset="0"/>
                <a:ea typeface="Helvetica" charset="0"/>
                <a:cs typeface="Arial" panose="020B0604020202020204" pitchFamily="34" charset="0"/>
                <a:sym typeface="Helvetica" charset="0"/>
              </a:rPr>
              <a:t>Desvarieux</a:t>
            </a:r>
            <a:r>
              <a:rPr lang="de-DE" sz="1200" dirty="0">
                <a:latin typeface="Arial" panose="020B0604020202020204" pitchFamily="34" charset="0"/>
                <a:ea typeface="Helvetica" charset="0"/>
                <a:cs typeface="Arial" panose="020B0604020202020204" pitchFamily="34" charset="0"/>
                <a:sym typeface="Helvetica" charset="0"/>
              </a:rPr>
              <a:t> M, </a:t>
            </a:r>
            <a:r>
              <a:rPr lang="de-DE" sz="1200" dirty="0" err="1">
                <a:latin typeface="Arial" panose="020B0604020202020204" pitchFamily="34" charset="0"/>
                <a:ea typeface="Helvetica" charset="0"/>
                <a:cs typeface="Arial" panose="020B0604020202020204" pitchFamily="34" charset="0"/>
                <a:sym typeface="Helvetica" charset="0"/>
              </a:rPr>
              <a:t>Micheelis</a:t>
            </a:r>
            <a:r>
              <a:rPr lang="de-DE" sz="1200" dirty="0">
                <a:latin typeface="Arial" panose="020B0604020202020204" pitchFamily="34" charset="0"/>
                <a:ea typeface="Helvetica" charset="0"/>
                <a:cs typeface="Arial" panose="020B0604020202020204" pitchFamily="34" charset="0"/>
                <a:sym typeface="Helvetica" charset="0"/>
              </a:rPr>
              <a:t> W (2010) </a:t>
            </a:r>
            <a:r>
              <a:rPr lang="de-DE" sz="1200" dirty="0" err="1">
                <a:latin typeface="Arial" panose="020B0604020202020204" pitchFamily="34" charset="0"/>
                <a:ea typeface="Helvetica" charset="0"/>
                <a:cs typeface="Arial" panose="020B0604020202020204" pitchFamily="34" charset="0"/>
                <a:sym typeface="Helvetica" charset="0"/>
              </a:rPr>
              <a:t>Prevalence</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of</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periodntal</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disease</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and</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tratment</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demand</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based</a:t>
            </a:r>
            <a:r>
              <a:rPr lang="de-DE" sz="1200" dirty="0">
                <a:latin typeface="Arial" panose="020B0604020202020204" pitchFamily="34" charset="0"/>
                <a:ea typeface="Helvetica" charset="0"/>
                <a:cs typeface="Arial" panose="020B0604020202020204" pitchFamily="34" charset="0"/>
                <a:sym typeface="Helvetica" charset="0"/>
              </a:rPr>
              <a:t> on a German dental </a:t>
            </a:r>
            <a:r>
              <a:rPr lang="de-DE" sz="1200" dirty="0" err="1">
                <a:latin typeface="Arial" panose="020B0604020202020204" pitchFamily="34" charset="0"/>
                <a:ea typeface="Helvetica" charset="0"/>
                <a:cs typeface="Arial" panose="020B0604020202020204" pitchFamily="34" charset="0"/>
                <a:sym typeface="Helvetica" charset="0"/>
              </a:rPr>
              <a:t>survey</a:t>
            </a:r>
            <a:r>
              <a:rPr lang="de-DE" sz="1200" dirty="0">
                <a:latin typeface="Arial" panose="020B0604020202020204" pitchFamily="34" charset="0"/>
                <a:ea typeface="Helvetica" charset="0"/>
                <a:cs typeface="Arial" panose="020B0604020202020204" pitchFamily="34" charset="0"/>
                <a:sym typeface="Helvetica" charset="0"/>
              </a:rPr>
              <a:t> ( DMSIV). J </a:t>
            </a:r>
            <a:r>
              <a:rPr lang="de-DE" sz="1200" dirty="0" err="1">
                <a:latin typeface="Arial" panose="020B0604020202020204" pitchFamily="34" charset="0"/>
                <a:ea typeface="Helvetica" charset="0"/>
                <a:cs typeface="Arial" panose="020B0604020202020204" pitchFamily="34" charset="0"/>
                <a:sym typeface="Helvetica" charset="0"/>
              </a:rPr>
              <a:t>Clin</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Periodontal</a:t>
            </a:r>
            <a:r>
              <a:rPr lang="de-DE" sz="1200" dirty="0">
                <a:latin typeface="Arial" panose="020B0604020202020204" pitchFamily="34" charset="0"/>
                <a:ea typeface="Helvetica" charset="0"/>
                <a:cs typeface="Arial" panose="020B0604020202020204" pitchFamily="34" charset="0"/>
                <a:sym typeface="Helvetica" charset="0"/>
              </a:rPr>
              <a:t> 37:211-219</a:t>
            </a:r>
          </a:p>
          <a:p>
            <a:pPr marL="200025" indent="-200025" algn="just" eaLnBrk="1">
              <a:lnSpc>
                <a:spcPct val="150000"/>
              </a:lnSpc>
              <a:spcBef>
                <a:spcPts val="200"/>
              </a:spcBef>
              <a:buSzPct val="100000"/>
              <a:buFontTx/>
              <a:buAutoNum type="arabicParenBoth"/>
              <a:defRPr/>
            </a:pPr>
            <a:r>
              <a:rPr lang="de-DE" sz="1200" dirty="0">
                <a:latin typeface="Arial" panose="020B0604020202020204" pitchFamily="34" charset="0"/>
                <a:ea typeface="Helvetica" charset="0"/>
                <a:cs typeface="Arial" panose="020B0604020202020204" pitchFamily="34" charset="0"/>
                <a:sym typeface="Helvetica" charset="0"/>
              </a:rPr>
              <a:t>C. </a:t>
            </a:r>
            <a:r>
              <a:rPr lang="de-DE" sz="1200" dirty="0" err="1">
                <a:latin typeface="Arial" panose="020B0604020202020204" pitchFamily="34" charset="0"/>
                <a:ea typeface="Helvetica" charset="0"/>
                <a:cs typeface="Arial" panose="020B0604020202020204" pitchFamily="34" charset="0"/>
                <a:sym typeface="Helvetica" charset="0"/>
              </a:rPr>
              <a:t>Gleisner</a:t>
            </a:r>
            <a:r>
              <a:rPr lang="de-DE" sz="1200" dirty="0">
                <a:latin typeface="Arial" panose="020B0604020202020204" pitchFamily="34" charset="0"/>
                <a:ea typeface="Helvetica" charset="0"/>
                <a:cs typeface="Arial" panose="020B0604020202020204" pitchFamily="34" charset="0"/>
                <a:sym typeface="Helvetica" charset="0"/>
              </a:rPr>
              <a:t> Poliklinik für Zahnerhaltungskunde, Universitätsmedizin Mainz, Mainz Praxis </a:t>
            </a:r>
            <a:r>
              <a:rPr lang="de-DE" sz="1200" dirty="0" err="1">
                <a:latin typeface="Arial" panose="020B0604020202020204" pitchFamily="34" charset="0"/>
                <a:ea typeface="Helvetica" charset="0"/>
                <a:cs typeface="Arial" panose="020B0604020202020204" pitchFamily="34" charset="0"/>
                <a:sym typeface="Helvetica" charset="0"/>
              </a:rPr>
              <a:t>Gleisner</a:t>
            </a:r>
            <a:r>
              <a:rPr lang="de-DE" sz="1200" dirty="0">
                <a:latin typeface="Arial" panose="020B0604020202020204" pitchFamily="34" charset="0"/>
                <a:ea typeface="Helvetica" charset="0"/>
                <a:cs typeface="Arial" panose="020B0604020202020204" pitchFamily="34" charset="0"/>
                <a:sym typeface="Helvetica" charset="0"/>
              </a:rPr>
              <a:t> und Kollegen, </a:t>
            </a:r>
            <a:r>
              <a:rPr lang="de-DE" sz="1200" dirty="0" err="1">
                <a:latin typeface="Arial" panose="020B0604020202020204" pitchFamily="34" charset="0"/>
                <a:ea typeface="Helvetica" charset="0"/>
                <a:cs typeface="Arial" panose="020B0604020202020204" pitchFamily="34" charset="0"/>
                <a:sym typeface="Helvetica" charset="0"/>
              </a:rPr>
              <a:t>Reichelsheim</a:t>
            </a:r>
            <a:r>
              <a:rPr lang="de-DE" sz="1200" dirty="0">
                <a:latin typeface="Arial" panose="020B0604020202020204" pitchFamily="34" charset="0"/>
                <a:ea typeface="Helvetica" charset="0"/>
                <a:cs typeface="Arial" panose="020B0604020202020204" pitchFamily="34" charset="0"/>
                <a:sym typeface="Helvetica" charset="0"/>
              </a:rPr>
              <a:t>, 09.08.2014 </a:t>
            </a:r>
          </a:p>
          <a:p>
            <a:pPr marL="200025" indent="-200025" algn="just" eaLnBrk="1">
              <a:lnSpc>
                <a:spcPct val="150000"/>
              </a:lnSpc>
              <a:spcBef>
                <a:spcPts val="200"/>
              </a:spcBef>
              <a:buSzPct val="100000"/>
              <a:buFontTx/>
              <a:buAutoNum type="arabicParenBoth"/>
              <a:defRPr/>
            </a:pPr>
            <a:r>
              <a:rPr lang="de-DE" sz="1200" dirty="0">
                <a:latin typeface="Arial" panose="020B0604020202020204" pitchFamily="34" charset="0"/>
                <a:ea typeface="Helvetica" charset="0"/>
                <a:cs typeface="Arial" panose="020B0604020202020204" pitchFamily="34" charset="0"/>
                <a:sym typeface="Helvetica" charset="0"/>
              </a:rPr>
              <a:t>Müller HP (2012) Checklisten der Zahnmedizin. </a:t>
            </a:r>
            <a:r>
              <a:rPr lang="de-DE" sz="1200" dirty="0" err="1">
                <a:latin typeface="Arial" panose="020B0604020202020204" pitchFamily="34" charset="0"/>
                <a:ea typeface="Helvetica" charset="0"/>
                <a:cs typeface="Arial" panose="020B0604020202020204" pitchFamily="34" charset="0"/>
                <a:sym typeface="Helvetica" charset="0"/>
              </a:rPr>
              <a:t>Parodontologie</a:t>
            </a:r>
            <a:r>
              <a:rPr lang="de-DE" sz="1200" dirty="0">
                <a:latin typeface="Arial" panose="020B0604020202020204" pitchFamily="34" charset="0"/>
                <a:ea typeface="Helvetica" charset="0"/>
                <a:cs typeface="Arial" panose="020B0604020202020204" pitchFamily="34" charset="0"/>
                <a:sym typeface="Helvetica" charset="0"/>
              </a:rPr>
              <a:t>. Thieme, Stuttgart, S133</a:t>
            </a:r>
          </a:p>
          <a:p>
            <a:pPr marL="200025" indent="-200025" algn="just" eaLnBrk="1">
              <a:lnSpc>
                <a:spcPct val="150000"/>
              </a:lnSpc>
              <a:spcBef>
                <a:spcPts val="200"/>
              </a:spcBef>
              <a:buSzPct val="100000"/>
              <a:buFontTx/>
              <a:buAutoNum type="arabicParenBoth"/>
              <a:defRPr/>
            </a:pPr>
            <a:r>
              <a:rPr lang="de-DE" sz="1200" dirty="0" err="1">
                <a:latin typeface="Arial" panose="020B0604020202020204" pitchFamily="34" charset="0"/>
                <a:ea typeface="Helvetica" charset="0"/>
                <a:cs typeface="Arial" panose="020B0604020202020204" pitchFamily="34" charset="0"/>
                <a:sym typeface="Helvetica" charset="0"/>
              </a:rPr>
              <a:t>Current</a:t>
            </a:r>
            <a:r>
              <a:rPr lang="de-DE" sz="1200" dirty="0">
                <a:latin typeface="Arial" panose="020B0604020202020204" pitchFamily="34" charset="0"/>
                <a:ea typeface="Helvetica" charset="0"/>
                <a:cs typeface="Arial" panose="020B0604020202020204" pitchFamily="34" charset="0"/>
                <a:sym typeface="Helvetica" charset="0"/>
              </a:rPr>
              <a:t> View </a:t>
            </a:r>
            <a:r>
              <a:rPr lang="de-DE" sz="1200" dirty="0" err="1">
                <a:latin typeface="Arial" panose="020B0604020202020204" pitchFamily="34" charset="0"/>
                <a:ea typeface="Helvetica" charset="0"/>
                <a:cs typeface="Arial" panose="020B0604020202020204" pitchFamily="34" charset="0"/>
                <a:sym typeface="Helvetica" charset="0"/>
              </a:rPr>
              <a:t>of</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Risk</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Factors</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for</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Periodontal</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Diseases</a:t>
            </a:r>
            <a:r>
              <a:rPr lang="de-DE" sz="1200" dirty="0">
                <a:latin typeface="Arial" panose="020B0604020202020204" pitchFamily="34" charset="0"/>
                <a:ea typeface="Helvetica" charset="0"/>
                <a:cs typeface="Arial" panose="020B0604020202020204" pitchFamily="34" charset="0"/>
                <a:sym typeface="Helvetica" charset="0"/>
              </a:rPr>
              <a:t>*, Robert </a:t>
            </a:r>
            <a:r>
              <a:rPr lang="de-DE" sz="1200" dirty="0" err="1">
                <a:latin typeface="Arial" panose="020B0604020202020204" pitchFamily="34" charset="0"/>
                <a:ea typeface="Helvetica" charset="0"/>
                <a:cs typeface="Arial" panose="020B0604020202020204" pitchFamily="34" charset="0"/>
                <a:sym typeface="Helvetica" charset="0"/>
              </a:rPr>
              <a:t>J.Genco</a:t>
            </a:r>
            <a:r>
              <a:rPr lang="de-DE" sz="1200" dirty="0">
                <a:latin typeface="Arial" panose="020B0604020202020204" pitchFamily="34" charset="0"/>
                <a:ea typeface="Helvetica" charset="0"/>
                <a:cs typeface="Arial" panose="020B0604020202020204" pitchFamily="34" charset="0"/>
                <a:sym typeface="Helvetica" charset="0"/>
              </a:rPr>
              <a:t> ,*Departments </a:t>
            </a:r>
            <a:r>
              <a:rPr lang="de-DE" sz="1200" dirty="0" err="1">
                <a:latin typeface="Arial" panose="020B0604020202020204" pitchFamily="34" charset="0"/>
                <a:ea typeface="Helvetica" charset="0"/>
                <a:cs typeface="Arial" panose="020B0604020202020204" pitchFamily="34" charset="0"/>
                <a:sym typeface="Helvetica" charset="0"/>
              </a:rPr>
              <a:t>of</a:t>
            </a:r>
            <a:r>
              <a:rPr lang="de-DE" sz="1200" dirty="0">
                <a:latin typeface="Arial" panose="020B0604020202020204" pitchFamily="34" charset="0"/>
                <a:ea typeface="Helvetica" charset="0"/>
                <a:cs typeface="Arial" panose="020B0604020202020204" pitchFamily="34" charset="0"/>
                <a:sym typeface="Helvetica" charset="0"/>
              </a:rPr>
              <a:t> Oral </a:t>
            </a:r>
            <a:r>
              <a:rPr lang="de-DE" sz="1200" dirty="0" err="1">
                <a:latin typeface="Arial" panose="020B0604020202020204" pitchFamily="34" charset="0"/>
                <a:ea typeface="Helvetica" charset="0"/>
                <a:cs typeface="Arial" panose="020B0604020202020204" pitchFamily="34" charset="0"/>
                <a:sym typeface="Helvetica" charset="0"/>
              </a:rPr>
              <a:t>Biology</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Periodontology</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and</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Microbiology</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and</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Periodontal</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Disease</a:t>
            </a:r>
            <a:r>
              <a:rPr lang="de-DE" sz="1200" dirty="0">
                <a:latin typeface="Arial" panose="020B0604020202020204" pitchFamily="34" charset="0"/>
                <a:ea typeface="Helvetica" charset="0"/>
                <a:cs typeface="Arial" panose="020B0604020202020204" pitchFamily="34" charset="0"/>
                <a:sym typeface="Helvetica" charset="0"/>
              </a:rPr>
              <a:t> Research Center, School </a:t>
            </a:r>
            <a:r>
              <a:rPr lang="de-DE" sz="1200" dirty="0" err="1">
                <a:latin typeface="Arial" panose="020B0604020202020204" pitchFamily="34" charset="0"/>
                <a:ea typeface="Helvetica" charset="0"/>
                <a:cs typeface="Arial" panose="020B0604020202020204" pitchFamily="34" charset="0"/>
                <a:sym typeface="Helvetica" charset="0"/>
              </a:rPr>
              <a:t>of</a:t>
            </a:r>
            <a:r>
              <a:rPr lang="de-DE" sz="1200" dirty="0">
                <a:latin typeface="Arial" panose="020B0604020202020204" pitchFamily="34" charset="0"/>
                <a:ea typeface="Helvetica" charset="0"/>
                <a:cs typeface="Arial" panose="020B0604020202020204" pitchFamily="34" charset="0"/>
                <a:sym typeface="Helvetica" charset="0"/>
              </a:rPr>
              <a:t> Dental </a:t>
            </a:r>
            <a:r>
              <a:rPr lang="de-DE" sz="1200" dirty="0" err="1">
                <a:latin typeface="Arial" panose="020B0604020202020204" pitchFamily="34" charset="0"/>
                <a:ea typeface="Helvetica" charset="0"/>
                <a:cs typeface="Arial" panose="020B0604020202020204" pitchFamily="34" charset="0"/>
                <a:sym typeface="Helvetica" charset="0"/>
              </a:rPr>
              <a:t>Medicine</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and</a:t>
            </a:r>
            <a:r>
              <a:rPr lang="de-DE" sz="1200" dirty="0">
                <a:latin typeface="Arial" panose="020B0604020202020204" pitchFamily="34" charset="0"/>
                <a:ea typeface="Helvetica" charset="0"/>
                <a:cs typeface="Arial" panose="020B0604020202020204" pitchFamily="34" charset="0"/>
                <a:sym typeface="Helvetica" charset="0"/>
              </a:rPr>
              <a:t> School </a:t>
            </a:r>
            <a:r>
              <a:rPr lang="de-DE" sz="1200" dirty="0" err="1">
                <a:latin typeface="Arial" panose="020B0604020202020204" pitchFamily="34" charset="0"/>
                <a:ea typeface="Helvetica" charset="0"/>
                <a:cs typeface="Arial" panose="020B0604020202020204" pitchFamily="34" charset="0"/>
                <a:sym typeface="Helvetica" charset="0"/>
              </a:rPr>
              <a:t>of</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Medicine</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and</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Biomedicai</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Sciences</a:t>
            </a:r>
            <a:r>
              <a:rPr lang="de-DE" sz="1200" dirty="0">
                <a:latin typeface="Arial" panose="020B0604020202020204" pitchFamily="34" charset="0"/>
                <a:ea typeface="Helvetica" charset="0"/>
                <a:cs typeface="Arial" panose="020B0604020202020204" pitchFamily="34" charset="0"/>
                <a:sym typeface="Helvetica" charset="0"/>
              </a:rPr>
              <a:t>, State University </a:t>
            </a:r>
            <a:r>
              <a:rPr lang="de-DE" sz="1200" dirty="0" err="1">
                <a:latin typeface="Arial" panose="020B0604020202020204" pitchFamily="34" charset="0"/>
                <a:ea typeface="Helvetica" charset="0"/>
                <a:cs typeface="Arial" panose="020B0604020202020204" pitchFamily="34" charset="0"/>
                <a:sym typeface="Helvetica" charset="0"/>
              </a:rPr>
              <a:t>of</a:t>
            </a:r>
            <a:r>
              <a:rPr lang="de-DE" sz="1200" dirty="0">
                <a:latin typeface="Arial" panose="020B0604020202020204" pitchFamily="34" charset="0"/>
                <a:ea typeface="Helvetica" charset="0"/>
                <a:cs typeface="Arial" panose="020B0604020202020204" pitchFamily="34" charset="0"/>
                <a:sym typeface="Helvetica" charset="0"/>
              </a:rPr>
              <a:t> New York, Buffalo, NY., 1996</a:t>
            </a:r>
          </a:p>
          <a:p>
            <a:pPr marL="200025" indent="-200025" algn="just" eaLnBrk="1">
              <a:lnSpc>
                <a:spcPct val="150000"/>
              </a:lnSpc>
              <a:spcBef>
                <a:spcPts val="200"/>
              </a:spcBef>
              <a:buSzPct val="100000"/>
              <a:buFontTx/>
              <a:buAutoNum type="arabicParenBoth"/>
              <a:defRPr/>
            </a:pPr>
            <a:r>
              <a:rPr lang="de-DE" sz="1200" dirty="0">
                <a:latin typeface="Arial" panose="020B0604020202020204" pitchFamily="34" charset="0"/>
                <a:ea typeface="Helvetica" charset="0"/>
                <a:cs typeface="Arial" panose="020B0604020202020204" pitchFamily="34" charset="0"/>
                <a:sym typeface="Helvetica" charset="0"/>
              </a:rPr>
              <a:t>Michiko </a:t>
            </a:r>
            <a:r>
              <a:rPr lang="de-DE" sz="1200" dirty="0" err="1">
                <a:latin typeface="Arial" panose="020B0604020202020204" pitchFamily="34" charset="0"/>
                <a:ea typeface="Helvetica" charset="0"/>
                <a:cs typeface="Arial" panose="020B0604020202020204" pitchFamily="34" charset="0"/>
                <a:sym typeface="Helvetica" charset="0"/>
              </a:rPr>
              <a:t>Furuta</a:t>
            </a:r>
            <a:r>
              <a:rPr lang="de-DE" sz="1200" dirty="0">
                <a:latin typeface="Arial" panose="020B0604020202020204" pitchFamily="34" charset="0"/>
                <a:ea typeface="Helvetica" charset="0"/>
                <a:cs typeface="Arial" panose="020B0604020202020204" pitchFamily="34" charset="0"/>
                <a:sym typeface="Helvetica" charset="0"/>
              </a:rPr>
              <a:t>, Daisuke </a:t>
            </a:r>
            <a:r>
              <a:rPr lang="de-DE" sz="1200" dirty="0" err="1">
                <a:latin typeface="Arial" panose="020B0604020202020204" pitchFamily="34" charset="0"/>
                <a:ea typeface="Helvetica" charset="0"/>
                <a:cs typeface="Arial" panose="020B0604020202020204" pitchFamily="34" charset="0"/>
                <a:sym typeface="Helvetica" charset="0"/>
              </a:rPr>
              <a:t>Ekuni</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Koichiro</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Irie</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Tetsuji</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Azuma</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Takaaki</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Tomotuji</a:t>
            </a:r>
            <a:r>
              <a:rPr lang="de-DE" sz="1200" dirty="0">
                <a:latin typeface="Arial" panose="020B0604020202020204" pitchFamily="34" charset="0"/>
                <a:ea typeface="Helvetica" charset="0"/>
                <a:cs typeface="Arial" panose="020B0604020202020204" pitchFamily="34" charset="0"/>
                <a:sym typeface="Helvetica" charset="0"/>
              </a:rPr>
              <a:t>, Toshio </a:t>
            </a:r>
            <a:r>
              <a:rPr lang="de-DE" sz="1200" dirty="0" err="1">
                <a:latin typeface="Arial" panose="020B0604020202020204" pitchFamily="34" charset="0"/>
                <a:ea typeface="Helvetica" charset="0"/>
                <a:cs typeface="Arial" panose="020B0604020202020204" pitchFamily="34" charset="0"/>
                <a:sym typeface="Helvetica" charset="0"/>
              </a:rPr>
              <a:t>Ogura</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and</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Manabu</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Morita</a:t>
            </a:r>
            <a:r>
              <a:rPr lang="de-DE" sz="1200" dirty="0">
                <a:latin typeface="Arial" panose="020B0604020202020204" pitchFamily="34" charset="0"/>
                <a:ea typeface="Helvetica" charset="0"/>
                <a:cs typeface="Arial" panose="020B0604020202020204" pitchFamily="34" charset="0"/>
                <a:sym typeface="Helvetica" charset="0"/>
              </a:rPr>
              <a:t>: „Sex </a:t>
            </a:r>
            <a:r>
              <a:rPr lang="de-DE" sz="1200" dirty="0" err="1">
                <a:latin typeface="Arial" panose="020B0604020202020204" pitchFamily="34" charset="0"/>
                <a:ea typeface="Helvetica" charset="0"/>
                <a:cs typeface="Arial" panose="020B0604020202020204" pitchFamily="34" charset="0"/>
                <a:sym typeface="Helvetica" charset="0"/>
              </a:rPr>
              <a:t>differences</a:t>
            </a:r>
            <a:r>
              <a:rPr lang="de-DE" sz="1200" dirty="0">
                <a:latin typeface="Arial" panose="020B0604020202020204" pitchFamily="34" charset="0"/>
                <a:ea typeface="Helvetica" charset="0"/>
                <a:cs typeface="Arial" panose="020B0604020202020204" pitchFamily="34" charset="0"/>
                <a:sym typeface="Helvetica" charset="0"/>
              </a:rPr>
              <a:t> in </a:t>
            </a:r>
            <a:r>
              <a:rPr lang="de-DE" sz="1200" dirty="0" err="1">
                <a:latin typeface="Arial" panose="020B0604020202020204" pitchFamily="34" charset="0"/>
                <a:ea typeface="Helvetica" charset="0"/>
                <a:cs typeface="Arial" panose="020B0604020202020204" pitchFamily="34" charset="0"/>
                <a:sym typeface="Helvetica" charset="0"/>
              </a:rPr>
              <a:t>gingivitis</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relate</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to</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interaction</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of</a:t>
            </a:r>
            <a:r>
              <a:rPr lang="de-DE" sz="1200" dirty="0">
                <a:latin typeface="Arial" panose="020B0604020202020204" pitchFamily="34" charset="0"/>
                <a:ea typeface="Helvetica" charset="0"/>
                <a:cs typeface="Arial" panose="020B0604020202020204" pitchFamily="34" charset="0"/>
                <a:sym typeface="Helvetica" charset="0"/>
              </a:rPr>
              <a:t> oral </a:t>
            </a:r>
            <a:r>
              <a:rPr lang="de-DE" sz="1200" dirty="0" err="1">
                <a:latin typeface="Arial" panose="020B0604020202020204" pitchFamily="34" charset="0"/>
                <a:ea typeface="Helvetica" charset="0"/>
                <a:cs typeface="Arial" panose="020B0604020202020204" pitchFamily="34" charset="0"/>
                <a:sym typeface="Helvetica" charset="0"/>
              </a:rPr>
              <a:t>health</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behaviors</a:t>
            </a:r>
            <a:r>
              <a:rPr lang="de-DE" sz="1200" dirty="0">
                <a:latin typeface="Arial" panose="020B0604020202020204" pitchFamily="34" charset="0"/>
                <a:ea typeface="Helvetica" charset="0"/>
                <a:cs typeface="Arial" panose="020B0604020202020204" pitchFamily="34" charset="0"/>
                <a:sym typeface="Helvetica" charset="0"/>
              </a:rPr>
              <a:t> in </a:t>
            </a:r>
            <a:r>
              <a:rPr lang="de-DE" sz="1200" dirty="0" err="1">
                <a:latin typeface="Arial" panose="020B0604020202020204" pitchFamily="34" charset="0"/>
                <a:ea typeface="Helvetica" charset="0"/>
                <a:cs typeface="Arial" panose="020B0604020202020204" pitchFamily="34" charset="0"/>
                <a:sym typeface="Helvetica" charset="0"/>
              </a:rPr>
              <a:t>young</a:t>
            </a:r>
            <a:r>
              <a:rPr lang="de-DE" sz="1200" dirty="0">
                <a:latin typeface="Arial" panose="020B0604020202020204" pitchFamily="34" charset="0"/>
                <a:ea typeface="Helvetica" charset="0"/>
                <a:cs typeface="Arial" panose="020B0604020202020204" pitchFamily="34" charset="0"/>
                <a:sym typeface="Helvetica" charset="0"/>
              </a:rPr>
              <a:t> </a:t>
            </a:r>
            <a:r>
              <a:rPr lang="de-DE" sz="1200" dirty="0" err="1">
                <a:latin typeface="Arial" panose="020B0604020202020204" pitchFamily="34" charset="0"/>
                <a:ea typeface="Helvetica" charset="0"/>
                <a:cs typeface="Arial" panose="020B0604020202020204" pitchFamily="34" charset="0"/>
                <a:sym typeface="Helvetica" charset="0"/>
              </a:rPr>
              <a:t>people</a:t>
            </a:r>
            <a:r>
              <a:rPr lang="de-DE" sz="1200" dirty="0">
                <a:latin typeface="Arial" panose="020B0604020202020204" pitchFamily="34" charset="0"/>
                <a:ea typeface="Helvetica" charset="0"/>
                <a:cs typeface="Arial" panose="020B0604020202020204" pitchFamily="34" charset="0"/>
                <a:sym typeface="Helvetica" charset="0"/>
              </a:rPr>
              <a:t>“. J. </a:t>
            </a:r>
            <a:r>
              <a:rPr lang="de-DE" sz="1200" dirty="0" err="1">
                <a:latin typeface="Arial" panose="020B0604020202020204" pitchFamily="34" charset="0"/>
                <a:ea typeface="Helvetica" charset="0"/>
                <a:cs typeface="Arial" panose="020B0604020202020204" pitchFamily="34" charset="0"/>
                <a:sym typeface="Helvetica" charset="0"/>
              </a:rPr>
              <a:t>Periodontol</a:t>
            </a:r>
            <a:r>
              <a:rPr lang="de-DE" sz="1200" dirty="0">
                <a:latin typeface="Arial" panose="020B0604020202020204" pitchFamily="34" charset="0"/>
                <a:ea typeface="Helvetica" charset="0"/>
                <a:cs typeface="Arial" panose="020B0604020202020204" pitchFamily="34" charset="0"/>
                <a:sym typeface="Helvetica" charset="0"/>
              </a:rPr>
              <a:t>, April 2011</a:t>
            </a:r>
          </a:p>
          <a:p>
            <a:pPr marL="200025" indent="-200025" algn="just" eaLnBrk="1">
              <a:lnSpc>
                <a:spcPct val="150000"/>
              </a:lnSpc>
              <a:spcBef>
                <a:spcPts val="200"/>
              </a:spcBef>
              <a:buSzPct val="100000"/>
              <a:buFontTx/>
              <a:buAutoNum type="arabicParenBoth"/>
              <a:defRPr/>
            </a:pPr>
            <a:r>
              <a:rPr lang="de-DE" sz="1200" dirty="0">
                <a:latin typeface="Arial" panose="020B0604020202020204" pitchFamily="34" charset="0"/>
                <a:ea typeface="Helvetica" charset="0"/>
                <a:cs typeface="Arial" panose="020B0604020202020204" pitchFamily="34" charset="0"/>
                <a:sym typeface="Helvetica" charset="0"/>
              </a:rPr>
              <a:t>Gender </a:t>
            </a:r>
            <a:r>
              <a:rPr lang="de-DE" sz="1200" dirty="0" err="1">
                <a:latin typeface="Arial" panose="020B0604020202020204" pitchFamily="34" charset="0"/>
                <a:ea typeface="Helvetica" charset="0"/>
                <a:cs typeface="Arial" panose="020B0604020202020204" pitchFamily="34" charset="0"/>
                <a:sym typeface="Helvetica" charset="0"/>
              </a:rPr>
              <a:t>Dentistry</a:t>
            </a:r>
            <a:r>
              <a:rPr lang="de-DE" sz="1200" dirty="0">
                <a:latin typeface="Arial" panose="020B0604020202020204" pitchFamily="34" charset="0"/>
                <a:ea typeface="Helvetica" charset="0"/>
                <a:cs typeface="Arial" panose="020B0604020202020204" pitchFamily="34" charset="0"/>
                <a:sym typeface="Helvetica" charset="0"/>
              </a:rPr>
              <a:t> Systematische Auswertung der Literatur von Zahnmedizinischen Krankheitsbildern, Jana Maria Schwarz, Bad Saulgau 2014</a:t>
            </a:r>
          </a:p>
        </p:txBody>
      </p:sp>
      <p:cxnSp>
        <p:nvCxnSpPr>
          <p:cNvPr id="5" name="Gerader Verbinder 2"/>
          <p:cNvCxnSpPr/>
          <p:nvPr/>
        </p:nvCxnSpPr>
        <p:spPr>
          <a:xfrm>
            <a:off x="0" y="6165304"/>
            <a:ext cx="9144000" cy="0"/>
          </a:xfrm>
          <a:prstGeom prst="line">
            <a:avLst/>
          </a:prstGeom>
          <a:noFill/>
          <a:ln w="25400" cap="flat" cmpd="sng" algn="ctr">
            <a:solidFill>
              <a:srgbClr val="E7E6E6"/>
            </a:solidFill>
            <a:prstDash val="solid"/>
            <a:miter lim="800000"/>
          </a:ln>
          <a:effectLst/>
        </p:spPr>
      </p:cxnSp>
      <p:sp>
        <p:nvSpPr>
          <p:cNvPr id="6" name="Rechteck 5"/>
          <p:cNvSpPr/>
          <p:nvPr/>
        </p:nvSpPr>
        <p:spPr>
          <a:xfrm>
            <a:off x="0" y="6237312"/>
            <a:ext cx="9144000" cy="72008"/>
          </a:xfrm>
          <a:prstGeom prst="rect">
            <a:avLst/>
          </a:prstGeom>
          <a:solidFill>
            <a:srgbClr val="FFC000">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2791570"/>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1994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p:cNvSpPr>
          <p:nvPr/>
        </p:nvSpPr>
        <p:spPr bwMode="auto">
          <a:xfrm>
            <a:off x="285750" y="214313"/>
            <a:ext cx="65556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45720" rIns="45720">
            <a:spAutoFit/>
          </a:bodyPr>
          <a:lstStyle>
            <a:lvl1pPr>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1pPr>
            <a:lvl2pPr marL="742950" indent="-28575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2pPr>
            <a:lvl3pPr marL="11430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3pPr>
            <a:lvl4pPr marL="16002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4pPr>
            <a:lvl5pPr marL="20574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5pPr>
            <a:lvl6pPr marL="2514600" indent="-2286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6pPr>
            <a:lvl7pPr marL="2971800" indent="-2286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7pPr>
            <a:lvl8pPr marL="3429000" indent="-2286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8pPr>
            <a:lvl9pPr marL="3886200" indent="-2286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9pPr>
          </a:lstStyle>
          <a:p>
            <a:pPr defTabSz="914400" eaLnBrk="1">
              <a:spcBef>
                <a:spcPct val="0"/>
              </a:spcBef>
              <a:buSzTx/>
              <a:buFontTx/>
              <a:buNone/>
            </a:pPr>
            <a:r>
              <a:rPr lang="de-DE" altLang="de-DE" dirty="0">
                <a:solidFill>
                  <a:schemeClr val="tx2"/>
                </a:solidFill>
              </a:rPr>
              <a:t>Krankheitsbild: Parodontitis</a:t>
            </a:r>
            <a:r>
              <a:rPr lang="de-DE" altLang="de-DE" sz="2400" dirty="0">
                <a:solidFill>
                  <a:schemeClr val="tx2"/>
                </a:solidFill>
              </a:rPr>
              <a:t>	</a:t>
            </a:r>
            <a:r>
              <a:rPr lang="de-DE" altLang="de-DE" sz="2400" b="1" dirty="0">
                <a:solidFill>
                  <a:schemeClr val="accent1"/>
                </a:solidFill>
              </a:rPr>
              <a:t>		</a:t>
            </a:r>
          </a:p>
        </p:txBody>
      </p:sp>
      <p:sp>
        <p:nvSpPr>
          <p:cNvPr id="6147" name="Rectangle 2"/>
          <p:cNvSpPr>
            <a:spLocks noGrp="1" noChangeArrowheads="1"/>
          </p:cNvSpPr>
          <p:nvPr>
            <p:ph type="body" idx="1"/>
          </p:nvPr>
        </p:nvSpPr>
        <p:spPr>
          <a:xfrm>
            <a:off x="928688" y="1143000"/>
            <a:ext cx="6443662" cy="3786188"/>
          </a:xfrm>
        </p:spPr>
        <p:txBody>
          <a:bodyPr/>
          <a:lstStyle/>
          <a:p>
            <a:pPr eaLnBrk="1">
              <a:buFont typeface="Arial" pitchFamily="34" charset="0"/>
              <a:buNone/>
              <a:defRPr/>
            </a:pPr>
            <a:r>
              <a:rPr lang="de-DE" u="sng" dirty="0" smtClean="0">
                <a:solidFill>
                  <a:srgbClr val="7C9647"/>
                </a:solidFill>
                <a:ea typeface="+mn-ea"/>
              </a:rPr>
              <a:t>Gliederung										</a:t>
            </a:r>
          </a:p>
          <a:p>
            <a:pPr marL="457200" indent="-457200" eaLnBrk="1">
              <a:buFont typeface="Arial" pitchFamily="34" charset="0"/>
              <a:buAutoNum type="arabicPeriod"/>
              <a:defRPr/>
            </a:pPr>
            <a:r>
              <a:rPr lang="de-DE" sz="2400" dirty="0" smtClean="0">
                <a:solidFill>
                  <a:schemeClr val="tx2"/>
                </a:solidFill>
                <a:ea typeface="+mn-ea"/>
              </a:rPr>
              <a:t>Epidemiologie</a:t>
            </a:r>
          </a:p>
          <a:p>
            <a:pPr marL="457200" indent="-457200" eaLnBrk="1">
              <a:buFont typeface="Arial" pitchFamily="34" charset="0"/>
              <a:buAutoNum type="arabicPeriod"/>
              <a:defRPr/>
            </a:pPr>
            <a:r>
              <a:rPr lang="de-DE" sz="2400" dirty="0" smtClean="0">
                <a:solidFill>
                  <a:schemeClr val="tx2"/>
                </a:solidFill>
                <a:ea typeface="+mn-ea"/>
              </a:rPr>
              <a:t>Risikofaktoren</a:t>
            </a:r>
          </a:p>
          <a:p>
            <a:pPr marL="457200" indent="-457200" eaLnBrk="1">
              <a:buFont typeface="Arial" pitchFamily="34" charset="0"/>
              <a:buAutoNum type="arabicPeriod"/>
              <a:defRPr/>
            </a:pPr>
            <a:r>
              <a:rPr lang="de-DE" sz="2400" dirty="0" smtClean="0">
                <a:solidFill>
                  <a:schemeClr val="tx2"/>
                </a:solidFill>
                <a:ea typeface="+mn-ea"/>
              </a:rPr>
              <a:t>Prävention</a:t>
            </a:r>
          </a:p>
          <a:p>
            <a:pPr marL="457200" indent="-457200" eaLnBrk="1">
              <a:buFont typeface="Arial" pitchFamily="34" charset="0"/>
              <a:buAutoNum type="arabicPeriod"/>
              <a:defRPr/>
            </a:pPr>
            <a:r>
              <a:rPr lang="de-DE" sz="2400" dirty="0" smtClean="0">
                <a:solidFill>
                  <a:schemeClr val="tx2"/>
                </a:solidFill>
                <a:ea typeface="+mn-ea"/>
              </a:rPr>
              <a:t>Ausblick</a:t>
            </a:r>
          </a:p>
          <a:p>
            <a:pPr marL="457200" indent="-457200" eaLnBrk="1">
              <a:buFont typeface="Arial" pitchFamily="34" charset="0"/>
              <a:buAutoNum type="arabicPeriod"/>
              <a:defRPr/>
            </a:pPr>
            <a:r>
              <a:rPr lang="de-DE" sz="2400" dirty="0" smtClean="0">
                <a:solidFill>
                  <a:schemeClr val="tx2"/>
                </a:solidFill>
                <a:ea typeface="+mn-ea"/>
              </a:rPr>
              <a:t>Literatur</a:t>
            </a:r>
          </a:p>
        </p:txBody>
      </p:sp>
      <p:cxnSp>
        <p:nvCxnSpPr>
          <p:cNvPr id="6" name="Gerader Verbinder 2"/>
          <p:cNvCxnSpPr/>
          <p:nvPr/>
        </p:nvCxnSpPr>
        <p:spPr>
          <a:xfrm>
            <a:off x="0" y="6165304"/>
            <a:ext cx="9144000" cy="0"/>
          </a:xfrm>
          <a:prstGeom prst="line">
            <a:avLst/>
          </a:prstGeom>
          <a:noFill/>
          <a:ln w="25400" cap="flat" cmpd="sng" algn="ctr">
            <a:solidFill>
              <a:srgbClr val="E7E6E6"/>
            </a:solidFill>
            <a:prstDash val="solid"/>
            <a:miter lim="800000"/>
          </a:ln>
          <a:effectLst/>
        </p:spPr>
      </p:cxnSp>
      <p:sp>
        <p:nvSpPr>
          <p:cNvPr id="7" name="Rechteck 6"/>
          <p:cNvSpPr/>
          <p:nvPr/>
        </p:nvSpPr>
        <p:spPr>
          <a:xfrm>
            <a:off x="0" y="6237312"/>
            <a:ext cx="9144000" cy="72008"/>
          </a:xfrm>
          <a:prstGeom prst="rect">
            <a:avLst/>
          </a:prstGeom>
          <a:solidFill>
            <a:srgbClr val="FFC000">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8563082"/>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el 1"/>
          <p:cNvSpPr>
            <a:spLocks noGrp="1"/>
          </p:cNvSpPr>
          <p:nvPr>
            <p:ph type="title"/>
          </p:nvPr>
        </p:nvSpPr>
        <p:spPr>
          <a:xfrm>
            <a:off x="214313" y="214313"/>
            <a:ext cx="7143750" cy="571500"/>
          </a:xfrm>
        </p:spPr>
        <p:txBody>
          <a:bodyPr/>
          <a:lstStyle/>
          <a:p>
            <a:pPr algn="l"/>
            <a:r>
              <a:rPr lang="de-DE" altLang="de-DE" sz="2400" u="sng" dirty="0" smtClean="0">
                <a:solidFill>
                  <a:schemeClr val="tx2"/>
                </a:solidFill>
              </a:rPr>
              <a:t>Epidemiologie				</a:t>
            </a:r>
            <a:r>
              <a:rPr lang="de-DE" altLang="de-DE" sz="2400" dirty="0" smtClean="0">
                <a:solidFill>
                  <a:schemeClr val="tx2"/>
                </a:solidFill>
              </a:rPr>
              <a:t>	</a:t>
            </a:r>
          </a:p>
        </p:txBody>
      </p:sp>
      <p:sp>
        <p:nvSpPr>
          <p:cNvPr id="16386" name="Inhaltsplatzhalter 2"/>
          <p:cNvSpPr>
            <a:spLocks noGrp="1"/>
          </p:cNvSpPr>
          <p:nvPr>
            <p:ph idx="1"/>
          </p:nvPr>
        </p:nvSpPr>
        <p:spPr>
          <a:xfrm>
            <a:off x="485775" y="1340768"/>
            <a:ext cx="8229600" cy="4000500"/>
          </a:xfrm>
          <a:ln w="28575">
            <a:solidFill>
              <a:schemeClr val="accent3">
                <a:lumMod val="75000"/>
              </a:schemeClr>
            </a:solidFill>
            <a:miter lim="400000"/>
            <a:headEnd/>
            <a:tailEnd/>
          </a:ln>
        </p:spPr>
        <p:txBody>
          <a:bodyPr lIns="180000" tIns="180000" rIns="180000" bIns="180000"/>
          <a:lstStyle/>
          <a:p>
            <a:pPr algn="just"/>
            <a:r>
              <a:rPr lang="de-DE" altLang="de-DE" sz="1800" dirty="0" smtClean="0"/>
              <a:t>Innerhalb der letzten Jahre hat sich die Parodontitis  zu einer der häufigsten Volkskrankheiten entwickelt, deren Prävalenz entsprechend der aktuellen deutschen Mundgesundheitsstudie (DMSIV) deutlich zunimmt. (1)</a:t>
            </a:r>
          </a:p>
          <a:p>
            <a:pPr marL="0" indent="0" algn="just">
              <a:buNone/>
            </a:pPr>
            <a:endParaRPr lang="de-DE" altLang="de-DE" sz="1800" dirty="0" smtClean="0"/>
          </a:p>
          <a:p>
            <a:pPr algn="just"/>
            <a:r>
              <a:rPr lang="de-DE" altLang="de-DE" sz="1800" dirty="0" smtClean="0"/>
              <a:t>Anhand von Studien lässt sich erkennen, dass Männer häufiger an Parodontitis leiden als Frauen. (2,3,4)</a:t>
            </a:r>
          </a:p>
          <a:p>
            <a:pPr marL="0" indent="0" algn="just">
              <a:buNone/>
            </a:pPr>
            <a:endParaRPr lang="de-DE" altLang="de-DE" sz="1800" dirty="0" smtClean="0"/>
          </a:p>
          <a:p>
            <a:pPr algn="just"/>
            <a:r>
              <a:rPr lang="de-DE" altLang="de-DE" sz="1800" dirty="0" smtClean="0"/>
              <a:t>Die Parodontitis wird in eine chronische und eine aggressive Form unterteilt. Bei der chronische Parodontitis wird dabei nochmals zwischen einer lokalisierten chronischen Parodontitis und einer generalisierten Parodontitis unterschieden. (1)</a:t>
            </a:r>
          </a:p>
          <a:p>
            <a:endParaRPr lang="de-DE" altLang="de-DE" dirty="0" smtClean="0"/>
          </a:p>
        </p:txBody>
      </p:sp>
      <p:cxnSp>
        <p:nvCxnSpPr>
          <p:cNvPr id="4" name="Gerader Verbinder 2"/>
          <p:cNvCxnSpPr/>
          <p:nvPr/>
        </p:nvCxnSpPr>
        <p:spPr>
          <a:xfrm>
            <a:off x="0" y="6165304"/>
            <a:ext cx="9144000" cy="0"/>
          </a:xfrm>
          <a:prstGeom prst="line">
            <a:avLst/>
          </a:prstGeom>
          <a:noFill/>
          <a:ln w="25400" cap="flat" cmpd="sng" algn="ctr">
            <a:solidFill>
              <a:srgbClr val="E7E6E6"/>
            </a:solidFill>
            <a:prstDash val="solid"/>
            <a:miter lim="800000"/>
          </a:ln>
          <a:effectLst/>
        </p:spPr>
      </p:cxnSp>
      <p:sp>
        <p:nvSpPr>
          <p:cNvPr id="5" name="Rechteck 4"/>
          <p:cNvSpPr/>
          <p:nvPr/>
        </p:nvSpPr>
        <p:spPr>
          <a:xfrm>
            <a:off x="0" y="6237312"/>
            <a:ext cx="9144000" cy="72008"/>
          </a:xfrm>
          <a:prstGeom prst="rect">
            <a:avLst/>
          </a:prstGeom>
          <a:solidFill>
            <a:srgbClr val="FFC000">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0925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body" idx="4294967295"/>
          </p:nvPr>
        </p:nvSpPr>
        <p:spPr>
          <a:xfrm>
            <a:off x="198438" y="931863"/>
            <a:ext cx="7381875" cy="4516437"/>
          </a:xfrm>
          <a:prstGeom prst="rect">
            <a:avLst/>
          </a:prstGeom>
          <a:ln w="19050">
            <a:solidFill>
              <a:schemeClr val="accent3">
                <a:lumMod val="75000"/>
              </a:schemeClr>
            </a:solidFill>
            <a:miter lim="400000"/>
            <a:headEnd/>
            <a:tailEnd/>
          </a:ln>
        </p:spPr>
        <p:txBody>
          <a:bodyPr/>
          <a:lstStyle/>
          <a:p>
            <a:pPr marL="0" indent="0" algn="just" eaLnBrk="1">
              <a:lnSpc>
                <a:spcPct val="150000"/>
              </a:lnSpc>
              <a:spcBef>
                <a:spcPts val="200"/>
              </a:spcBef>
              <a:buSzTx/>
              <a:buFontTx/>
              <a:buNone/>
            </a:pPr>
            <a:endParaRPr lang="de-DE" altLang="de-DE" sz="1100" b="1" smtClean="0">
              <a:latin typeface="Helvetica" charset="0"/>
              <a:sym typeface="Helvetica" charset="0"/>
            </a:endParaRPr>
          </a:p>
          <a:p>
            <a:pPr marL="0" indent="0" algn="just" eaLnBrk="1">
              <a:lnSpc>
                <a:spcPct val="150000"/>
              </a:lnSpc>
              <a:spcBef>
                <a:spcPts val="200"/>
              </a:spcBef>
              <a:buSzTx/>
              <a:buFontTx/>
              <a:buNone/>
            </a:pPr>
            <a:endParaRPr lang="de-DE" altLang="de-DE" sz="1100" b="1" smtClean="0">
              <a:latin typeface="Helvetica" charset="0"/>
              <a:sym typeface="Helvetica" charset="0"/>
            </a:endParaRPr>
          </a:p>
          <a:p>
            <a:pPr marL="0" indent="0" algn="just" eaLnBrk="1">
              <a:lnSpc>
                <a:spcPct val="150000"/>
              </a:lnSpc>
              <a:spcBef>
                <a:spcPts val="200"/>
              </a:spcBef>
              <a:buSzTx/>
              <a:buFontTx/>
              <a:buNone/>
            </a:pPr>
            <a:endParaRPr lang="de-DE" altLang="de-DE" sz="1100" b="1" smtClean="0">
              <a:latin typeface="Helvetica" charset="0"/>
              <a:sym typeface="Helvetica" charset="0"/>
            </a:endParaRPr>
          </a:p>
        </p:txBody>
      </p:sp>
      <p:graphicFrame>
        <p:nvGraphicFramePr>
          <p:cNvPr id="17410" name="Object 2"/>
          <p:cNvGraphicFramePr>
            <a:graphicFrameLocks noChangeAspect="1"/>
          </p:cNvGraphicFramePr>
          <p:nvPr/>
        </p:nvGraphicFramePr>
        <p:xfrm>
          <a:off x="357188" y="1285875"/>
          <a:ext cx="5151437" cy="3079750"/>
        </p:xfrm>
        <a:graphic>
          <a:graphicData uri="http://schemas.openxmlformats.org/presentationml/2006/ole">
            <mc:AlternateContent xmlns:mc="http://schemas.openxmlformats.org/markup-compatibility/2006">
              <mc:Choice xmlns:v="urn:schemas-microsoft-com:vml" Requires="v">
                <p:oleObj spid="_x0000_s1029" name="Chart" r:id="rId3" imgW="0" imgH="0" progId="MSGraph.Chart.8">
                  <p:embed/>
                </p:oleObj>
              </mc:Choice>
              <mc:Fallback>
                <p:oleObj name="Chart" r:id="rId3" imgW="0" imgH="0" progId="MSGraph.Char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188" y="1285875"/>
                        <a:ext cx="5151437" cy="307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11" name="Rectangle 4"/>
          <p:cNvSpPr>
            <a:spLocks/>
          </p:cNvSpPr>
          <p:nvPr/>
        </p:nvSpPr>
        <p:spPr bwMode="auto">
          <a:xfrm rot="10800000" flipV="1">
            <a:off x="1441450" y="4508500"/>
            <a:ext cx="2482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20" rIns="45720">
            <a:spAutoFit/>
          </a:bodyPr>
          <a:lstStyle>
            <a:lvl1pPr>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1pPr>
            <a:lvl2pPr marL="742950" indent="-28575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2pPr>
            <a:lvl3pPr marL="11430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3pPr>
            <a:lvl4pPr marL="16002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4pPr>
            <a:lvl5pPr marL="20574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5pPr>
            <a:lvl6pPr marL="25146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6pPr>
            <a:lvl7pPr marL="29718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7pPr>
            <a:lvl8pPr marL="34290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8pPr>
            <a:lvl9pPr marL="38862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9pPr>
          </a:lstStyle>
          <a:p>
            <a:pPr eaLnBrk="1">
              <a:spcBef>
                <a:spcPct val="0"/>
              </a:spcBef>
              <a:buSzTx/>
              <a:buFontTx/>
              <a:buNone/>
            </a:pPr>
            <a:r>
              <a:rPr lang="de-DE" altLang="de-DE" sz="1400" b="1">
                <a:latin typeface="Calibri" pitchFamily="34" charset="0"/>
                <a:sym typeface="Calibri" pitchFamily="34" charset="0"/>
              </a:rPr>
              <a:t>Altersgruppen in Jahren</a:t>
            </a:r>
          </a:p>
        </p:txBody>
      </p:sp>
      <p:sp>
        <p:nvSpPr>
          <p:cNvPr id="17412" name="Rectangle 5"/>
          <p:cNvSpPr>
            <a:spLocks/>
          </p:cNvSpPr>
          <p:nvPr/>
        </p:nvSpPr>
        <p:spPr bwMode="auto">
          <a:xfrm>
            <a:off x="500063" y="1071563"/>
            <a:ext cx="8080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45720" rIns="45720">
            <a:spAutoFit/>
          </a:bodyPr>
          <a:lstStyle>
            <a:lvl1pPr>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1pPr>
            <a:lvl2pPr marL="742950" indent="-28575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2pPr>
            <a:lvl3pPr marL="11430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3pPr>
            <a:lvl4pPr marL="16002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4pPr>
            <a:lvl5pPr marL="20574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5pPr>
            <a:lvl6pPr marL="25146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6pPr>
            <a:lvl7pPr marL="29718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7pPr>
            <a:lvl8pPr marL="34290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8pPr>
            <a:lvl9pPr marL="38862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9pPr>
          </a:lstStyle>
          <a:p>
            <a:pPr eaLnBrk="1">
              <a:spcBef>
                <a:spcPct val="0"/>
              </a:spcBef>
              <a:buSzTx/>
              <a:buFontTx/>
              <a:buNone/>
            </a:pPr>
            <a:r>
              <a:rPr lang="de-DE" altLang="de-DE" sz="1400" b="1">
                <a:latin typeface="Calibri" pitchFamily="34" charset="0"/>
                <a:sym typeface="Calibri" pitchFamily="34" charset="0"/>
              </a:rPr>
              <a:t>Prävalenz</a:t>
            </a:r>
          </a:p>
        </p:txBody>
      </p:sp>
      <p:sp>
        <p:nvSpPr>
          <p:cNvPr id="17414" name="Rectangle 6"/>
          <p:cNvSpPr>
            <a:spLocks/>
          </p:cNvSpPr>
          <p:nvPr/>
        </p:nvSpPr>
        <p:spPr bwMode="auto">
          <a:xfrm>
            <a:off x="5000625" y="3262313"/>
            <a:ext cx="1089025"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45720" rIns="45720">
            <a:spAutoFit/>
          </a:bodyPr>
          <a:lstStyle>
            <a:lvl1pPr>
              <a:spcBef>
                <a:spcPts val="600"/>
              </a:spcBef>
              <a:buSzPct val="100000"/>
              <a:buFont typeface="Arial" charset="0"/>
              <a:buChar char="•"/>
              <a:defRPr sz="2800">
                <a:solidFill>
                  <a:srgbClr val="000000"/>
                </a:solidFill>
                <a:latin typeface="Arial" charset="0"/>
                <a:ea typeface="Arial" charset="0"/>
                <a:cs typeface="Arial" charset="0"/>
                <a:sym typeface="Arial" charset="0"/>
              </a:defRPr>
            </a:lvl1pPr>
            <a:lvl2pPr marL="742950" indent="-285750">
              <a:spcBef>
                <a:spcPts val="600"/>
              </a:spcBef>
              <a:buSzPct val="100000"/>
              <a:buFont typeface="Arial" charset="0"/>
              <a:buChar char="–"/>
              <a:defRPr sz="2800">
                <a:solidFill>
                  <a:srgbClr val="000000"/>
                </a:solidFill>
                <a:latin typeface="Arial" charset="0"/>
                <a:ea typeface="Arial" charset="0"/>
                <a:cs typeface="Arial" charset="0"/>
                <a:sym typeface="Arial" charset="0"/>
              </a:defRPr>
            </a:lvl2pPr>
            <a:lvl3pPr marL="1143000" indent="-228600">
              <a:spcBef>
                <a:spcPts val="600"/>
              </a:spcBef>
              <a:buSzPct val="100000"/>
              <a:buFont typeface="Arial" charset="0"/>
              <a:buChar char="•"/>
              <a:defRPr sz="2800">
                <a:solidFill>
                  <a:srgbClr val="000000"/>
                </a:solidFill>
                <a:latin typeface="Arial" charset="0"/>
                <a:ea typeface="Arial" charset="0"/>
                <a:cs typeface="Arial" charset="0"/>
                <a:sym typeface="Arial" charset="0"/>
              </a:defRPr>
            </a:lvl3pPr>
            <a:lvl4pPr marL="1600200" indent="-228600">
              <a:spcBef>
                <a:spcPts val="600"/>
              </a:spcBef>
              <a:buSzPct val="100000"/>
              <a:buFont typeface="Arial" charset="0"/>
              <a:buChar char="–"/>
              <a:defRPr sz="2800">
                <a:solidFill>
                  <a:srgbClr val="000000"/>
                </a:solidFill>
                <a:latin typeface="Arial" charset="0"/>
                <a:ea typeface="Arial" charset="0"/>
                <a:cs typeface="Arial" charset="0"/>
                <a:sym typeface="Arial" charset="0"/>
              </a:defRPr>
            </a:lvl4pPr>
            <a:lvl5pPr marL="2057400" indent="-228600">
              <a:spcBef>
                <a:spcPts val="600"/>
              </a:spcBef>
              <a:buSzPct val="100000"/>
              <a:buFont typeface="Arial" charset="0"/>
              <a:buChar char="»"/>
              <a:defRPr sz="2800">
                <a:solidFill>
                  <a:srgbClr val="000000"/>
                </a:solidFill>
                <a:latin typeface="Arial" charset="0"/>
                <a:ea typeface="Arial" charset="0"/>
                <a:cs typeface="Arial" charset="0"/>
                <a:sym typeface="Arial" charset="0"/>
              </a:defRPr>
            </a:lvl5pPr>
            <a:lvl6pPr marL="2514600" indent="-228600" defTabSz="457200" eaLnBrk="0" fontAlgn="base" hangingPunct="0">
              <a:spcBef>
                <a:spcPts val="600"/>
              </a:spcBef>
              <a:spcAft>
                <a:spcPct val="0"/>
              </a:spcAft>
              <a:buSzPct val="100000"/>
              <a:buFont typeface="Arial" charset="0"/>
              <a:buChar char="»"/>
              <a:defRPr sz="2800">
                <a:solidFill>
                  <a:srgbClr val="000000"/>
                </a:solidFill>
                <a:latin typeface="Arial" charset="0"/>
                <a:ea typeface="Arial" charset="0"/>
                <a:cs typeface="Arial" charset="0"/>
                <a:sym typeface="Arial" charset="0"/>
              </a:defRPr>
            </a:lvl6pPr>
            <a:lvl7pPr marL="2971800" indent="-228600" defTabSz="457200" eaLnBrk="0" fontAlgn="base" hangingPunct="0">
              <a:spcBef>
                <a:spcPts val="600"/>
              </a:spcBef>
              <a:spcAft>
                <a:spcPct val="0"/>
              </a:spcAft>
              <a:buSzPct val="100000"/>
              <a:buFont typeface="Arial" charset="0"/>
              <a:buChar char="»"/>
              <a:defRPr sz="2800">
                <a:solidFill>
                  <a:srgbClr val="000000"/>
                </a:solidFill>
                <a:latin typeface="Arial" charset="0"/>
                <a:ea typeface="Arial" charset="0"/>
                <a:cs typeface="Arial" charset="0"/>
                <a:sym typeface="Arial" charset="0"/>
              </a:defRPr>
            </a:lvl7pPr>
            <a:lvl8pPr marL="3429000" indent="-228600" defTabSz="457200" eaLnBrk="0" fontAlgn="base" hangingPunct="0">
              <a:spcBef>
                <a:spcPts val="600"/>
              </a:spcBef>
              <a:spcAft>
                <a:spcPct val="0"/>
              </a:spcAft>
              <a:buSzPct val="100000"/>
              <a:buFont typeface="Arial" charset="0"/>
              <a:buChar char="»"/>
              <a:defRPr sz="2800">
                <a:solidFill>
                  <a:srgbClr val="000000"/>
                </a:solidFill>
                <a:latin typeface="Arial" charset="0"/>
                <a:ea typeface="Arial" charset="0"/>
                <a:cs typeface="Arial" charset="0"/>
                <a:sym typeface="Arial" charset="0"/>
              </a:defRPr>
            </a:lvl8pPr>
            <a:lvl9pPr marL="3886200" indent="-228600" defTabSz="457200" eaLnBrk="0" fontAlgn="base" hangingPunct="0">
              <a:spcBef>
                <a:spcPts val="600"/>
              </a:spcBef>
              <a:spcAft>
                <a:spcPct val="0"/>
              </a:spcAft>
              <a:buSzPct val="100000"/>
              <a:buFont typeface="Arial" charset="0"/>
              <a:buChar char="»"/>
              <a:defRPr sz="2800">
                <a:solidFill>
                  <a:srgbClr val="000000"/>
                </a:solidFill>
                <a:latin typeface="Arial" charset="0"/>
                <a:ea typeface="Arial" charset="0"/>
                <a:cs typeface="Arial" charset="0"/>
                <a:sym typeface="Arial" charset="0"/>
              </a:defRPr>
            </a:lvl9pPr>
          </a:lstStyle>
          <a:p>
            <a:pPr eaLnBrk="1">
              <a:spcBef>
                <a:spcPct val="0"/>
              </a:spcBef>
              <a:buSzTx/>
              <a:buFontTx/>
              <a:buNone/>
              <a:defRPr/>
            </a:pPr>
            <a:r>
              <a:rPr lang="de-DE" altLang="de-DE" sz="1500" b="1" dirty="0" smtClean="0">
                <a:solidFill>
                  <a:srgbClr val="FF0000"/>
                </a:solidFill>
                <a:latin typeface="Calibri" charset="0"/>
                <a:ea typeface="Calibri" charset="0"/>
                <a:cs typeface="Calibri" charset="0"/>
                <a:sym typeface="Calibri" charset="0"/>
              </a:rPr>
              <a:t>rot</a:t>
            </a:r>
            <a:r>
              <a:rPr lang="de-DE" altLang="de-DE" sz="1500" b="1" dirty="0" smtClean="0">
                <a:latin typeface="Calibri" charset="0"/>
                <a:ea typeface="Calibri" charset="0"/>
                <a:cs typeface="Calibri" charset="0"/>
                <a:sym typeface="Calibri" charset="0"/>
              </a:rPr>
              <a:t> = Frau</a:t>
            </a:r>
          </a:p>
          <a:p>
            <a:pPr eaLnBrk="1">
              <a:spcBef>
                <a:spcPct val="0"/>
              </a:spcBef>
              <a:buSzTx/>
              <a:buFontTx/>
              <a:buNone/>
              <a:defRPr/>
            </a:pPr>
            <a:r>
              <a:rPr lang="de-DE" altLang="de-DE" sz="1500" b="1" dirty="0" smtClean="0">
                <a:solidFill>
                  <a:schemeClr val="accent1">
                    <a:lumMod val="75000"/>
                  </a:schemeClr>
                </a:solidFill>
                <a:latin typeface="Calibri" charset="0"/>
                <a:ea typeface="Calibri" charset="0"/>
                <a:cs typeface="Calibri" charset="0"/>
                <a:sym typeface="Calibri" charset="0"/>
              </a:rPr>
              <a:t>blau</a:t>
            </a:r>
            <a:r>
              <a:rPr lang="de-DE" altLang="de-DE" sz="1500" b="1" dirty="0" smtClean="0">
                <a:latin typeface="Calibri" charset="0"/>
                <a:ea typeface="Calibri" charset="0"/>
                <a:cs typeface="Calibri" charset="0"/>
                <a:sym typeface="Calibri" charset="0"/>
              </a:rPr>
              <a:t> = Mann</a:t>
            </a:r>
          </a:p>
        </p:txBody>
      </p:sp>
      <p:sp>
        <p:nvSpPr>
          <p:cNvPr id="7175" name="Line 7"/>
          <p:cNvSpPr>
            <a:spLocks noChangeShapeType="1"/>
          </p:cNvSpPr>
          <p:nvPr/>
        </p:nvSpPr>
        <p:spPr bwMode="auto">
          <a:xfrm flipV="1">
            <a:off x="1123950" y="2636838"/>
            <a:ext cx="0" cy="333375"/>
          </a:xfrm>
          <a:prstGeom prst="line">
            <a:avLst/>
          </a:prstGeom>
          <a:noFill/>
          <a:ln w="25400">
            <a:solidFill>
              <a:schemeClr val="accent1"/>
            </a:solidFill>
            <a:round/>
            <a:headEnd/>
            <a:tailEnd/>
          </a:ln>
          <a:effectLst>
            <a:outerShdw blurRad="63500" dist="20000" dir="5400000" algn="ctr" rotWithShape="0">
              <a:srgbClr val="000000">
                <a:alpha val="37999"/>
              </a:srgbClr>
            </a:outerShdw>
          </a:effectLst>
          <a:extLst>
            <a:ext uri="{909E8E84-426E-40DD-AFC4-6F175D3DCCD1}">
              <a14:hiddenFill xmlns:a14="http://schemas.microsoft.com/office/drawing/2010/main">
                <a:noFill/>
              </a14:hiddenFill>
            </a:ext>
          </a:extLst>
        </p:spPr>
        <p:txBody>
          <a:bodyPr lIns="45720" rIns="45720"/>
          <a:lstStyle/>
          <a:p>
            <a:pPr>
              <a:defRPr/>
            </a:pPr>
            <a:endParaRPr lang="de-DE">
              <a:latin typeface="Calibri" charset="0"/>
              <a:ea typeface="Calibri" charset="0"/>
              <a:cs typeface="Calibri" charset="0"/>
              <a:sym typeface="Calibri" charset="0"/>
            </a:endParaRPr>
          </a:p>
        </p:txBody>
      </p:sp>
      <p:sp>
        <p:nvSpPr>
          <p:cNvPr id="7176" name="Line 8"/>
          <p:cNvSpPr>
            <a:spLocks noChangeShapeType="1"/>
          </p:cNvSpPr>
          <p:nvPr/>
        </p:nvSpPr>
        <p:spPr bwMode="auto">
          <a:xfrm flipV="1">
            <a:off x="1616075" y="2643188"/>
            <a:ext cx="3175" cy="479425"/>
          </a:xfrm>
          <a:prstGeom prst="line">
            <a:avLst/>
          </a:prstGeom>
          <a:noFill/>
          <a:ln w="25400">
            <a:solidFill>
              <a:schemeClr val="accent1"/>
            </a:solidFill>
            <a:round/>
            <a:headEnd/>
            <a:tailEnd/>
          </a:ln>
          <a:effectLst>
            <a:outerShdw blurRad="63500" dist="20000" dir="5400000" algn="ctr" rotWithShape="0">
              <a:srgbClr val="000000">
                <a:alpha val="37999"/>
              </a:srgbClr>
            </a:outerShdw>
          </a:effectLst>
          <a:extLst>
            <a:ext uri="{909E8E84-426E-40DD-AFC4-6F175D3DCCD1}">
              <a14:hiddenFill xmlns:a14="http://schemas.microsoft.com/office/drawing/2010/main">
                <a:noFill/>
              </a14:hiddenFill>
            </a:ext>
          </a:extLst>
        </p:spPr>
        <p:txBody>
          <a:bodyPr lIns="45720" rIns="45720"/>
          <a:lstStyle/>
          <a:p>
            <a:pPr>
              <a:defRPr/>
            </a:pPr>
            <a:endParaRPr lang="de-DE">
              <a:latin typeface="Calibri" charset="0"/>
              <a:ea typeface="Calibri" charset="0"/>
              <a:cs typeface="Calibri" charset="0"/>
              <a:sym typeface="Calibri" charset="0"/>
            </a:endParaRPr>
          </a:p>
        </p:txBody>
      </p:sp>
      <p:sp>
        <p:nvSpPr>
          <p:cNvPr id="17416" name="Rectangle 10"/>
          <p:cNvSpPr>
            <a:spLocks/>
          </p:cNvSpPr>
          <p:nvPr/>
        </p:nvSpPr>
        <p:spPr bwMode="auto">
          <a:xfrm>
            <a:off x="1187450" y="2379663"/>
            <a:ext cx="431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20" rIns="45720">
            <a:spAutoFit/>
          </a:bodyPr>
          <a:lstStyle>
            <a:lvl1pPr>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1pPr>
            <a:lvl2pPr marL="742950" indent="-28575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2pPr>
            <a:lvl3pPr marL="11430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3pPr>
            <a:lvl4pPr marL="16002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4pPr>
            <a:lvl5pPr marL="20574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5pPr>
            <a:lvl6pPr marL="25146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6pPr>
            <a:lvl7pPr marL="29718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7pPr>
            <a:lvl8pPr marL="34290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8pPr>
            <a:lvl9pPr marL="38862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9pPr>
          </a:lstStyle>
          <a:p>
            <a:pPr eaLnBrk="1">
              <a:spcBef>
                <a:spcPct val="0"/>
              </a:spcBef>
              <a:buSzTx/>
              <a:buFontTx/>
              <a:buNone/>
            </a:pPr>
            <a:r>
              <a:rPr lang="de-DE" altLang="de-DE" sz="1800">
                <a:latin typeface="Calibri" pitchFamily="34" charset="0"/>
                <a:sym typeface="Calibri" pitchFamily="34" charset="0"/>
              </a:rPr>
              <a:t>**</a:t>
            </a:r>
          </a:p>
        </p:txBody>
      </p:sp>
      <p:sp>
        <p:nvSpPr>
          <p:cNvPr id="7179" name="Line 11"/>
          <p:cNvSpPr>
            <a:spLocks noChangeShapeType="1"/>
          </p:cNvSpPr>
          <p:nvPr/>
        </p:nvSpPr>
        <p:spPr bwMode="auto">
          <a:xfrm flipV="1">
            <a:off x="2906713" y="1423988"/>
            <a:ext cx="0" cy="884237"/>
          </a:xfrm>
          <a:prstGeom prst="line">
            <a:avLst/>
          </a:prstGeom>
          <a:noFill/>
          <a:ln w="25400">
            <a:solidFill>
              <a:schemeClr val="accent1"/>
            </a:solidFill>
            <a:round/>
            <a:headEnd/>
            <a:tailEnd/>
          </a:ln>
          <a:effectLst>
            <a:outerShdw blurRad="63500" dist="20000" dir="5400000" algn="ctr" rotWithShape="0">
              <a:srgbClr val="000000">
                <a:alpha val="37999"/>
              </a:srgbClr>
            </a:outerShdw>
          </a:effectLst>
          <a:extLst>
            <a:ext uri="{909E8E84-426E-40DD-AFC4-6F175D3DCCD1}">
              <a14:hiddenFill xmlns:a14="http://schemas.microsoft.com/office/drawing/2010/main">
                <a:noFill/>
              </a14:hiddenFill>
            </a:ext>
          </a:extLst>
        </p:spPr>
        <p:txBody>
          <a:bodyPr lIns="45720" rIns="45720"/>
          <a:lstStyle/>
          <a:p>
            <a:pPr>
              <a:defRPr/>
            </a:pPr>
            <a:endParaRPr lang="de-DE">
              <a:latin typeface="Calibri" charset="0"/>
              <a:ea typeface="Calibri" charset="0"/>
              <a:cs typeface="Calibri" charset="0"/>
              <a:sym typeface="Calibri" charset="0"/>
            </a:endParaRPr>
          </a:p>
        </p:txBody>
      </p:sp>
      <p:sp>
        <p:nvSpPr>
          <p:cNvPr id="7180" name="Line 12"/>
          <p:cNvSpPr>
            <a:spLocks noChangeShapeType="1"/>
          </p:cNvSpPr>
          <p:nvPr/>
        </p:nvSpPr>
        <p:spPr bwMode="auto">
          <a:xfrm>
            <a:off x="2411413" y="1423988"/>
            <a:ext cx="495300" cy="0"/>
          </a:xfrm>
          <a:prstGeom prst="line">
            <a:avLst/>
          </a:prstGeom>
          <a:noFill/>
          <a:ln w="25400">
            <a:solidFill>
              <a:schemeClr val="accent1"/>
            </a:solidFill>
            <a:round/>
            <a:headEnd/>
            <a:tailEnd/>
          </a:ln>
          <a:effectLst>
            <a:outerShdw blurRad="63500" dist="20000" dir="5400000" algn="ctr" rotWithShape="0">
              <a:srgbClr val="000000">
                <a:alpha val="37999"/>
              </a:srgbClr>
            </a:outerShdw>
          </a:effectLst>
          <a:extLst>
            <a:ext uri="{909E8E84-426E-40DD-AFC4-6F175D3DCCD1}">
              <a14:hiddenFill xmlns:a14="http://schemas.microsoft.com/office/drawing/2010/main">
                <a:noFill/>
              </a14:hiddenFill>
            </a:ext>
          </a:extLst>
        </p:spPr>
        <p:txBody>
          <a:bodyPr lIns="45720" rIns="45720"/>
          <a:lstStyle/>
          <a:p>
            <a:pPr>
              <a:defRPr/>
            </a:pPr>
            <a:endParaRPr lang="de-DE">
              <a:latin typeface="Calibri" charset="0"/>
              <a:ea typeface="Calibri" charset="0"/>
              <a:cs typeface="Calibri" charset="0"/>
              <a:sym typeface="Calibri" charset="0"/>
            </a:endParaRPr>
          </a:p>
        </p:txBody>
      </p:sp>
      <p:sp>
        <p:nvSpPr>
          <p:cNvPr id="17419" name="Rectangle 14"/>
          <p:cNvSpPr>
            <a:spLocks/>
          </p:cNvSpPr>
          <p:nvPr/>
        </p:nvSpPr>
        <p:spPr bwMode="auto">
          <a:xfrm>
            <a:off x="2554288" y="1214438"/>
            <a:ext cx="5032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20" rIns="45720">
            <a:spAutoFit/>
          </a:bodyPr>
          <a:lstStyle>
            <a:lvl1pPr>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1pPr>
            <a:lvl2pPr marL="742950" indent="-28575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2pPr>
            <a:lvl3pPr marL="11430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3pPr>
            <a:lvl4pPr marL="16002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4pPr>
            <a:lvl5pPr marL="20574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5pPr>
            <a:lvl6pPr marL="25146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6pPr>
            <a:lvl7pPr marL="29718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7pPr>
            <a:lvl8pPr marL="34290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8pPr>
            <a:lvl9pPr marL="38862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9pPr>
          </a:lstStyle>
          <a:p>
            <a:pPr eaLnBrk="1">
              <a:spcBef>
                <a:spcPct val="0"/>
              </a:spcBef>
              <a:buSzTx/>
              <a:buFontTx/>
              <a:buNone/>
            </a:pPr>
            <a:r>
              <a:rPr lang="de-DE" altLang="de-DE" sz="1800">
                <a:latin typeface="Calibri" pitchFamily="34" charset="0"/>
                <a:sym typeface="Calibri" pitchFamily="34" charset="0"/>
              </a:rPr>
              <a:t>**</a:t>
            </a:r>
          </a:p>
        </p:txBody>
      </p:sp>
      <p:sp>
        <p:nvSpPr>
          <p:cNvPr id="17420" name="Titel 1"/>
          <p:cNvSpPr>
            <a:spLocks noGrp="1"/>
          </p:cNvSpPr>
          <p:nvPr>
            <p:ph type="title"/>
          </p:nvPr>
        </p:nvSpPr>
        <p:spPr>
          <a:xfrm>
            <a:off x="214313" y="142875"/>
            <a:ext cx="7143750" cy="571500"/>
          </a:xfrm>
        </p:spPr>
        <p:txBody>
          <a:bodyPr/>
          <a:lstStyle/>
          <a:p>
            <a:pPr algn="l"/>
            <a:r>
              <a:rPr lang="de-DE" altLang="de-DE" sz="2400" u="sng" dirty="0" smtClean="0">
                <a:solidFill>
                  <a:schemeClr val="tx2"/>
                </a:solidFill>
              </a:rPr>
              <a:t>Epidemiologie				</a:t>
            </a:r>
          </a:p>
        </p:txBody>
      </p:sp>
      <p:sp>
        <p:nvSpPr>
          <p:cNvPr id="18" name="Line 12"/>
          <p:cNvSpPr>
            <a:spLocks noChangeShapeType="1"/>
          </p:cNvSpPr>
          <p:nvPr/>
        </p:nvSpPr>
        <p:spPr bwMode="auto">
          <a:xfrm>
            <a:off x="1123950" y="2636838"/>
            <a:ext cx="495300" cy="0"/>
          </a:xfrm>
          <a:prstGeom prst="line">
            <a:avLst/>
          </a:prstGeom>
          <a:noFill/>
          <a:ln w="25400">
            <a:solidFill>
              <a:schemeClr val="accent1"/>
            </a:solidFill>
            <a:round/>
            <a:headEnd/>
            <a:tailEnd/>
          </a:ln>
          <a:effectLst>
            <a:outerShdw blurRad="63500" dist="20000" dir="5400000" algn="ctr" rotWithShape="0">
              <a:srgbClr val="000000">
                <a:alpha val="37999"/>
              </a:srgbClr>
            </a:outerShdw>
          </a:effectLst>
          <a:extLst>
            <a:ext uri="{909E8E84-426E-40DD-AFC4-6F175D3DCCD1}">
              <a14:hiddenFill xmlns:a14="http://schemas.microsoft.com/office/drawing/2010/main">
                <a:noFill/>
              </a14:hiddenFill>
            </a:ext>
          </a:extLst>
        </p:spPr>
        <p:txBody>
          <a:bodyPr lIns="45720" rIns="45720"/>
          <a:lstStyle/>
          <a:p>
            <a:pPr>
              <a:defRPr/>
            </a:pPr>
            <a:endParaRPr lang="de-DE">
              <a:latin typeface="Calibri" charset="0"/>
              <a:ea typeface="Calibri" charset="0"/>
              <a:cs typeface="Calibri" charset="0"/>
              <a:sym typeface="Calibri" charset="0"/>
            </a:endParaRPr>
          </a:p>
        </p:txBody>
      </p:sp>
      <p:sp>
        <p:nvSpPr>
          <p:cNvPr id="19" name="Line 7"/>
          <p:cNvSpPr>
            <a:spLocks noChangeShapeType="1"/>
          </p:cNvSpPr>
          <p:nvPr/>
        </p:nvSpPr>
        <p:spPr bwMode="auto">
          <a:xfrm flipV="1">
            <a:off x="2411413" y="1414463"/>
            <a:ext cx="0" cy="312737"/>
          </a:xfrm>
          <a:prstGeom prst="line">
            <a:avLst/>
          </a:prstGeom>
          <a:noFill/>
          <a:ln w="25400">
            <a:solidFill>
              <a:schemeClr val="accent1"/>
            </a:solidFill>
            <a:round/>
            <a:headEnd/>
            <a:tailEnd/>
          </a:ln>
          <a:effectLst>
            <a:outerShdw blurRad="63500" dist="20000" dir="5400000" algn="ctr" rotWithShape="0">
              <a:srgbClr val="000000">
                <a:alpha val="37999"/>
              </a:srgbClr>
            </a:outerShdw>
          </a:effectLst>
          <a:extLst>
            <a:ext uri="{909E8E84-426E-40DD-AFC4-6F175D3DCCD1}">
              <a14:hiddenFill xmlns:a14="http://schemas.microsoft.com/office/drawing/2010/main">
                <a:noFill/>
              </a14:hiddenFill>
            </a:ext>
          </a:extLst>
        </p:spPr>
        <p:txBody>
          <a:bodyPr lIns="45720" rIns="45720"/>
          <a:lstStyle/>
          <a:p>
            <a:pPr>
              <a:defRPr/>
            </a:pPr>
            <a:endParaRPr lang="de-DE">
              <a:latin typeface="Calibri" charset="0"/>
              <a:ea typeface="Calibri" charset="0"/>
              <a:cs typeface="Calibri" charset="0"/>
              <a:sym typeface="Calibri" charset="0"/>
            </a:endParaRPr>
          </a:p>
        </p:txBody>
      </p:sp>
      <p:sp>
        <p:nvSpPr>
          <p:cNvPr id="17423" name="Textfeld 2"/>
          <p:cNvSpPr txBox="1">
            <a:spLocks noChangeArrowheads="1"/>
          </p:cNvSpPr>
          <p:nvPr/>
        </p:nvSpPr>
        <p:spPr bwMode="auto">
          <a:xfrm>
            <a:off x="178534" y="5445224"/>
            <a:ext cx="64801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Calibri" pitchFamily="34" charset="0"/>
                <a:ea typeface="Calibri" pitchFamily="34" charset="0"/>
                <a:cs typeface="Calibri" pitchFamily="34" charset="0"/>
                <a:sym typeface="Calibri" pitchFamily="34" charset="0"/>
              </a:defRPr>
            </a:lvl1pPr>
            <a:lvl2pPr marL="742950" indent="-285750">
              <a:defRPr>
                <a:solidFill>
                  <a:srgbClr val="000000"/>
                </a:solidFill>
                <a:latin typeface="Calibri" pitchFamily="34" charset="0"/>
                <a:ea typeface="Calibri" pitchFamily="34" charset="0"/>
                <a:cs typeface="Calibri" pitchFamily="34" charset="0"/>
                <a:sym typeface="Calibri" pitchFamily="34" charset="0"/>
              </a:defRPr>
            </a:lvl2pPr>
            <a:lvl3pPr marL="1143000" indent="-228600">
              <a:defRPr>
                <a:solidFill>
                  <a:srgbClr val="000000"/>
                </a:solidFill>
                <a:latin typeface="Calibri" pitchFamily="34" charset="0"/>
                <a:ea typeface="Calibri" pitchFamily="34" charset="0"/>
                <a:cs typeface="Calibri" pitchFamily="34" charset="0"/>
                <a:sym typeface="Calibri" pitchFamily="34" charset="0"/>
              </a:defRPr>
            </a:lvl3pPr>
            <a:lvl4pPr marL="1600200" indent="-228600">
              <a:defRPr>
                <a:solidFill>
                  <a:srgbClr val="000000"/>
                </a:solidFill>
                <a:latin typeface="Calibri" pitchFamily="34" charset="0"/>
                <a:ea typeface="Calibri" pitchFamily="34" charset="0"/>
                <a:cs typeface="Calibri" pitchFamily="34" charset="0"/>
                <a:sym typeface="Calibri" pitchFamily="34" charset="0"/>
              </a:defRPr>
            </a:lvl4pPr>
            <a:lvl5pPr marL="2057400" indent="-228600">
              <a:defRPr>
                <a:solidFill>
                  <a:srgbClr val="000000"/>
                </a:solidFill>
                <a:latin typeface="Calibri" pitchFamily="34" charset="0"/>
                <a:ea typeface="Calibri" pitchFamily="34" charset="0"/>
                <a:cs typeface="Calibri" pitchFamily="34" charset="0"/>
                <a:sym typeface="Calibri" pitchFamily="34" charset="0"/>
              </a:defRPr>
            </a:lvl5pPr>
            <a:lvl6pPr marL="2514600" indent="-228600" defTabSz="457200"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971800" indent="-228600" defTabSz="457200"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429000" indent="-228600" defTabSz="457200"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886200" indent="-228600" defTabSz="457200"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de-DE" altLang="de-DE" sz="1600" b="1" dirty="0">
                <a:latin typeface="Arial" panose="020B0604020202020204" pitchFamily="34" charset="0"/>
                <a:cs typeface="Arial" panose="020B0604020202020204" pitchFamily="34" charset="0"/>
              </a:rPr>
              <a:t>Abbildung 1</a:t>
            </a:r>
            <a:r>
              <a:rPr lang="de-DE" altLang="de-DE" sz="1600" dirty="0" smtClean="0">
                <a:latin typeface="Arial" panose="020B0604020202020204" pitchFamily="34" charset="0"/>
                <a:cs typeface="Arial" panose="020B0604020202020204" pitchFamily="34" charset="0"/>
              </a:rPr>
              <a:t>. </a:t>
            </a:r>
            <a:r>
              <a:rPr lang="de-DE" altLang="de-DE" sz="1600" dirty="0">
                <a:latin typeface="Arial" panose="020B0604020202020204" pitchFamily="34" charset="0"/>
                <a:cs typeface="Arial" panose="020B0604020202020204" pitchFamily="34" charset="0"/>
              </a:rPr>
              <a:t>Geschlechterunterschiede bei PSI4 werden im höheren Alter signifikant (nach C. </a:t>
            </a:r>
            <a:r>
              <a:rPr lang="de-DE" altLang="de-DE" sz="1600" dirty="0" err="1">
                <a:latin typeface="Arial" panose="020B0604020202020204" pitchFamily="34" charset="0"/>
                <a:cs typeface="Arial" panose="020B0604020202020204" pitchFamily="34" charset="0"/>
              </a:rPr>
              <a:t>Gleissner</a:t>
            </a:r>
            <a:r>
              <a:rPr lang="de-DE" altLang="de-DE" sz="1600" dirty="0">
                <a:latin typeface="Arial" panose="020B0604020202020204" pitchFamily="34" charset="0"/>
                <a:cs typeface="Arial" panose="020B0604020202020204" pitchFamily="34" charset="0"/>
              </a:rPr>
              <a:t> 2014). </a:t>
            </a:r>
            <a:r>
              <a:rPr lang="de-DE" altLang="de-DE" sz="1600" dirty="0" smtClean="0">
                <a:latin typeface="Arial" panose="020B0604020202020204" pitchFamily="34" charset="0"/>
                <a:cs typeface="Arial" panose="020B0604020202020204" pitchFamily="34" charset="0"/>
              </a:rPr>
              <a:t>** </a:t>
            </a:r>
            <a:r>
              <a:rPr lang="de-DE" altLang="de-DE" sz="1600" i="1" dirty="0" smtClean="0">
                <a:latin typeface="Arial" panose="020B0604020202020204" pitchFamily="34" charset="0"/>
                <a:cs typeface="Arial" panose="020B0604020202020204" pitchFamily="34" charset="0"/>
              </a:rPr>
              <a:t>p</a:t>
            </a:r>
            <a:r>
              <a:rPr lang="de-DE" altLang="de-DE" sz="1600" dirty="0" smtClean="0">
                <a:latin typeface="Arial" panose="020B0604020202020204" pitchFamily="34" charset="0"/>
                <a:cs typeface="Arial" panose="020B0604020202020204" pitchFamily="34" charset="0"/>
              </a:rPr>
              <a:t> &lt; 0.01</a:t>
            </a:r>
            <a:endParaRPr lang="de-DE" altLang="de-DE" sz="1600" dirty="0">
              <a:latin typeface="Arial" panose="020B0604020202020204" pitchFamily="34" charset="0"/>
              <a:cs typeface="Arial" panose="020B0604020202020204" pitchFamily="34" charset="0"/>
            </a:endParaRPr>
          </a:p>
        </p:txBody>
      </p:sp>
      <p:cxnSp>
        <p:nvCxnSpPr>
          <p:cNvPr id="17" name="Gerader Verbinder 2"/>
          <p:cNvCxnSpPr/>
          <p:nvPr/>
        </p:nvCxnSpPr>
        <p:spPr>
          <a:xfrm>
            <a:off x="0" y="6165304"/>
            <a:ext cx="9144000" cy="0"/>
          </a:xfrm>
          <a:prstGeom prst="line">
            <a:avLst/>
          </a:prstGeom>
          <a:noFill/>
          <a:ln w="25400" cap="flat" cmpd="sng" algn="ctr">
            <a:solidFill>
              <a:srgbClr val="E7E6E6"/>
            </a:solidFill>
            <a:prstDash val="solid"/>
            <a:miter lim="800000"/>
          </a:ln>
          <a:effectLst/>
        </p:spPr>
      </p:cxnSp>
      <p:sp>
        <p:nvSpPr>
          <p:cNvPr id="20" name="Rechteck 19"/>
          <p:cNvSpPr/>
          <p:nvPr/>
        </p:nvSpPr>
        <p:spPr>
          <a:xfrm>
            <a:off x="0" y="6237312"/>
            <a:ext cx="9144000" cy="72008"/>
          </a:xfrm>
          <a:prstGeom prst="rect">
            <a:avLst/>
          </a:prstGeom>
          <a:solidFill>
            <a:srgbClr val="FFC000">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461175"/>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3"/>
          <p:cNvSpPr>
            <a:spLocks/>
          </p:cNvSpPr>
          <p:nvPr/>
        </p:nvSpPr>
        <p:spPr bwMode="auto">
          <a:xfrm>
            <a:off x="1331640" y="1543194"/>
            <a:ext cx="6904038" cy="523220"/>
          </a:xfrm>
          <a:prstGeom prst="rect">
            <a:avLst/>
          </a:prstGeom>
          <a:noFill/>
          <a:ln w="12700">
            <a:noFill/>
            <a:miter lim="400000"/>
            <a:headEnd/>
            <a:tailEnd/>
          </a:ln>
        </p:spPr>
        <p:txBody>
          <a:bodyPr lIns="45720" rIns="45720">
            <a:spAutoFit/>
          </a:bodyPr>
          <a:lstStyle/>
          <a:p>
            <a:pPr algn="just" eaLnBrk="1">
              <a:spcBef>
                <a:spcPts val="200"/>
              </a:spcBef>
              <a:defRPr/>
            </a:pPr>
            <a:r>
              <a:rPr lang="de-DE" sz="1400" b="1" dirty="0">
                <a:latin typeface="Arial" panose="020B0604020202020204" pitchFamily="34" charset="0"/>
                <a:ea typeface="Helvetica" charset="0"/>
                <a:cs typeface="Arial" panose="020B0604020202020204" pitchFamily="34" charset="0"/>
                <a:sym typeface="Helvetica" charset="0"/>
              </a:rPr>
              <a:t>Abbildung </a:t>
            </a:r>
            <a:r>
              <a:rPr lang="de-DE" sz="1400" b="1" dirty="0" smtClean="0">
                <a:latin typeface="Arial" panose="020B0604020202020204" pitchFamily="34" charset="0"/>
                <a:ea typeface="Helvetica" charset="0"/>
                <a:cs typeface="Arial" panose="020B0604020202020204" pitchFamily="34" charset="0"/>
                <a:sym typeface="Helvetica" charset="0"/>
              </a:rPr>
              <a:t>1. </a:t>
            </a:r>
            <a:r>
              <a:rPr lang="de-DE" sz="1400" dirty="0">
                <a:latin typeface="Arial" panose="020B0604020202020204" pitchFamily="34" charset="0"/>
                <a:ea typeface="Helvetica" charset="0"/>
                <a:cs typeface="Arial" panose="020B0604020202020204" pitchFamily="34" charset="0"/>
                <a:sym typeface="Helvetica" charset="0"/>
              </a:rPr>
              <a:t>Geschlechterverhältnis bei PSI4 werden im höheren Alter signifikant  </a:t>
            </a:r>
            <a:r>
              <a:rPr lang="de-DE" sz="1400" dirty="0" smtClean="0">
                <a:latin typeface="Arial" panose="020B0604020202020204" pitchFamily="34" charset="0"/>
                <a:ea typeface="Helvetica" charset="0"/>
                <a:cs typeface="Arial" panose="020B0604020202020204" pitchFamily="34" charset="0"/>
                <a:sym typeface="Helvetica" charset="0"/>
              </a:rPr>
              <a:t>(</a:t>
            </a:r>
            <a:r>
              <a:rPr lang="de-DE" sz="1400" dirty="0">
                <a:latin typeface="Arial" panose="020B0604020202020204" pitchFamily="34" charset="0"/>
                <a:ea typeface="Helvetica" charset="0"/>
                <a:cs typeface="Arial" panose="020B0604020202020204" pitchFamily="34" charset="0"/>
                <a:sym typeface="Helvetica" charset="0"/>
              </a:rPr>
              <a:t>nach </a:t>
            </a:r>
            <a:r>
              <a:rPr lang="de-DE" sz="1400" dirty="0" err="1">
                <a:latin typeface="Arial" panose="020B0604020202020204" pitchFamily="34" charset="0"/>
                <a:ea typeface="Helvetica" charset="0"/>
                <a:cs typeface="Arial" panose="020B0604020202020204" pitchFamily="34" charset="0"/>
                <a:sym typeface="Helvetica" charset="0"/>
              </a:rPr>
              <a:t>Gleissner</a:t>
            </a:r>
            <a:r>
              <a:rPr lang="de-DE" sz="1400" dirty="0">
                <a:latin typeface="Arial" panose="020B0604020202020204" pitchFamily="34" charset="0"/>
                <a:ea typeface="Helvetica" charset="0"/>
                <a:cs typeface="Arial" panose="020B0604020202020204" pitchFamily="34" charset="0"/>
                <a:sym typeface="Helvetica" charset="0"/>
              </a:rPr>
              <a:t> et al. 2014). </a:t>
            </a:r>
            <a:r>
              <a:rPr lang="de-DE" sz="1400" dirty="0" smtClean="0">
                <a:latin typeface="Arial" panose="020B0604020202020204" pitchFamily="34" charset="0"/>
                <a:ea typeface="Helvetica" charset="0"/>
                <a:cs typeface="Arial" panose="020B0604020202020204" pitchFamily="34" charset="0"/>
                <a:sym typeface="Helvetica" charset="0"/>
              </a:rPr>
              <a:t>** </a:t>
            </a:r>
            <a:r>
              <a:rPr lang="de-DE" sz="1400" i="1" dirty="0" smtClean="0">
                <a:latin typeface="Arial" panose="020B0604020202020204" pitchFamily="34" charset="0"/>
                <a:ea typeface="Helvetica" charset="0"/>
                <a:cs typeface="Arial" panose="020B0604020202020204" pitchFamily="34" charset="0"/>
                <a:sym typeface="Helvetica" charset="0"/>
              </a:rPr>
              <a:t>p </a:t>
            </a:r>
            <a:r>
              <a:rPr lang="de-DE" sz="1400" dirty="0" smtClean="0">
                <a:latin typeface="Arial" panose="020B0604020202020204" pitchFamily="34" charset="0"/>
                <a:ea typeface="Helvetica" charset="0"/>
                <a:cs typeface="Arial" panose="020B0604020202020204" pitchFamily="34" charset="0"/>
                <a:sym typeface="Helvetica" charset="0"/>
              </a:rPr>
              <a:t>&lt; 0.01 </a:t>
            </a:r>
            <a:endParaRPr lang="de-DE" sz="1400" dirty="0">
              <a:latin typeface="Arial" panose="020B0604020202020204" pitchFamily="34" charset="0"/>
              <a:ea typeface="Helvetica" charset="0"/>
              <a:cs typeface="Arial" panose="020B0604020202020204" pitchFamily="34" charset="0"/>
              <a:sym typeface="Helvetica" charset="0"/>
            </a:endParaRPr>
          </a:p>
        </p:txBody>
      </p:sp>
      <p:sp>
        <p:nvSpPr>
          <p:cNvPr id="6" name="Titel 1"/>
          <p:cNvSpPr txBox="1">
            <a:spLocks/>
          </p:cNvSpPr>
          <p:nvPr/>
        </p:nvSpPr>
        <p:spPr bwMode="auto">
          <a:xfrm>
            <a:off x="214313" y="214313"/>
            <a:ext cx="7143750" cy="571500"/>
          </a:xfrm>
          <a:prstGeom prst="rect">
            <a:avLst/>
          </a:prstGeom>
          <a:noFill/>
          <a:ln w="12700">
            <a:noFill/>
            <a:miter lim="400000"/>
            <a:headEnd/>
            <a:tailEnd/>
          </a:ln>
        </p:spPr>
        <p:txBody>
          <a:bodyPr lIns="45720" rIns="45720" anchor="ctr"/>
          <a:lstStyle/>
          <a:p>
            <a:pPr>
              <a:defRPr/>
            </a:pPr>
            <a:r>
              <a:rPr lang="de-DE" sz="2400" u="sng" kern="0" dirty="0">
                <a:solidFill>
                  <a:schemeClr val="tx2"/>
                </a:solidFill>
                <a:latin typeface="Arial" panose="020B0604020202020204" pitchFamily="34" charset="0"/>
                <a:ea typeface="+mj-ea"/>
                <a:cs typeface="Arial" panose="020B0604020202020204" pitchFamily="34" charset="0"/>
                <a:sym typeface="Arial" pitchFamily="34" charset="0"/>
              </a:rPr>
              <a:t>Epidemiologie		</a:t>
            </a:r>
          </a:p>
        </p:txBody>
      </p:sp>
      <p:sp>
        <p:nvSpPr>
          <p:cNvPr id="18436" name="Textfeld 1"/>
          <p:cNvSpPr txBox="1">
            <a:spLocks noChangeArrowheads="1"/>
          </p:cNvSpPr>
          <p:nvPr/>
        </p:nvSpPr>
        <p:spPr bwMode="auto">
          <a:xfrm>
            <a:off x="1331640" y="2348880"/>
            <a:ext cx="6553200" cy="1754187"/>
          </a:xfrm>
          <a:prstGeom prst="rect">
            <a:avLst/>
          </a:prstGeom>
          <a:noFill/>
          <a:ln w="28575">
            <a:solidFill>
              <a:schemeClr val="accent3">
                <a:lumMod val="75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rgbClr val="000000"/>
                </a:solidFill>
                <a:latin typeface="Calibri" pitchFamily="34" charset="0"/>
                <a:ea typeface="Calibri" pitchFamily="34" charset="0"/>
                <a:cs typeface="Calibri" pitchFamily="34" charset="0"/>
                <a:sym typeface="Calibri" pitchFamily="34" charset="0"/>
              </a:defRPr>
            </a:lvl1pPr>
            <a:lvl2pPr marL="742950" indent="-285750">
              <a:defRPr>
                <a:solidFill>
                  <a:srgbClr val="000000"/>
                </a:solidFill>
                <a:latin typeface="Calibri" pitchFamily="34" charset="0"/>
                <a:ea typeface="Calibri" pitchFamily="34" charset="0"/>
                <a:cs typeface="Calibri" pitchFamily="34" charset="0"/>
                <a:sym typeface="Calibri" pitchFamily="34" charset="0"/>
              </a:defRPr>
            </a:lvl2pPr>
            <a:lvl3pPr marL="1143000" indent="-228600">
              <a:defRPr>
                <a:solidFill>
                  <a:srgbClr val="000000"/>
                </a:solidFill>
                <a:latin typeface="Calibri" pitchFamily="34" charset="0"/>
                <a:ea typeface="Calibri" pitchFamily="34" charset="0"/>
                <a:cs typeface="Calibri" pitchFamily="34" charset="0"/>
                <a:sym typeface="Calibri" pitchFamily="34" charset="0"/>
              </a:defRPr>
            </a:lvl3pPr>
            <a:lvl4pPr marL="1600200" indent="-228600">
              <a:defRPr>
                <a:solidFill>
                  <a:srgbClr val="000000"/>
                </a:solidFill>
                <a:latin typeface="Calibri" pitchFamily="34" charset="0"/>
                <a:ea typeface="Calibri" pitchFamily="34" charset="0"/>
                <a:cs typeface="Calibri" pitchFamily="34" charset="0"/>
                <a:sym typeface="Calibri" pitchFamily="34" charset="0"/>
              </a:defRPr>
            </a:lvl4pPr>
            <a:lvl5pPr marL="2057400" indent="-228600">
              <a:defRPr>
                <a:solidFill>
                  <a:srgbClr val="000000"/>
                </a:solidFill>
                <a:latin typeface="Calibri" pitchFamily="34" charset="0"/>
                <a:ea typeface="Calibri" pitchFamily="34" charset="0"/>
                <a:cs typeface="Calibri" pitchFamily="34" charset="0"/>
                <a:sym typeface="Calibri" pitchFamily="34" charset="0"/>
              </a:defRPr>
            </a:lvl5pPr>
            <a:lvl6pPr marL="2514600" indent="-228600" defTabSz="457200"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971800" indent="-228600" defTabSz="457200"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429000" indent="-228600" defTabSz="457200"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886200" indent="-228600" defTabSz="457200"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pPr eaLnBrk="1"/>
            <a:r>
              <a:rPr lang="de-DE" altLang="de-DE" dirty="0">
                <a:sym typeface="Helvetica" charset="0"/>
              </a:rPr>
              <a:t>Abbildung 1 zeigt den hochsignifikanten Unterschied zwischen Männern und Frauen hinsichtlich einer schweren Form der Parodontitis (PSI4). Männer weisen besonders im höheren Lebensalter (65-74) deutlich häufiger eine schwere Form der Parodontitis auf als Frauen.</a:t>
            </a:r>
          </a:p>
          <a:p>
            <a:pPr eaLnBrk="1"/>
            <a:endParaRPr lang="de-DE" altLang="de-DE" dirty="0"/>
          </a:p>
        </p:txBody>
      </p:sp>
      <p:cxnSp>
        <p:nvCxnSpPr>
          <p:cNvPr id="7" name="Gerader Verbinder 2"/>
          <p:cNvCxnSpPr/>
          <p:nvPr/>
        </p:nvCxnSpPr>
        <p:spPr>
          <a:xfrm>
            <a:off x="0" y="6165304"/>
            <a:ext cx="9144000" cy="0"/>
          </a:xfrm>
          <a:prstGeom prst="line">
            <a:avLst/>
          </a:prstGeom>
          <a:noFill/>
          <a:ln w="25400" cap="flat" cmpd="sng" algn="ctr">
            <a:solidFill>
              <a:srgbClr val="E7E6E6"/>
            </a:solidFill>
            <a:prstDash val="solid"/>
            <a:miter lim="800000"/>
          </a:ln>
          <a:effectLst/>
        </p:spPr>
      </p:cxnSp>
      <p:sp>
        <p:nvSpPr>
          <p:cNvPr id="8" name="Rechteck 7"/>
          <p:cNvSpPr/>
          <p:nvPr/>
        </p:nvSpPr>
        <p:spPr>
          <a:xfrm>
            <a:off x="0" y="6237312"/>
            <a:ext cx="9144000" cy="72008"/>
          </a:xfrm>
          <a:prstGeom prst="rect">
            <a:avLst/>
          </a:prstGeom>
          <a:solidFill>
            <a:srgbClr val="FFC000">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2697168"/>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771525" y="1204913"/>
            <a:ext cx="7658100" cy="3652837"/>
          </a:xfrm>
          <a:ln w="19050">
            <a:solidFill>
              <a:schemeClr val="accent3">
                <a:lumMod val="75000"/>
              </a:schemeClr>
            </a:solidFill>
            <a:miter lim="400000"/>
            <a:headEnd/>
            <a:tailEnd/>
          </a:ln>
        </p:spPr>
        <p:txBody>
          <a:bodyPr lIns="180000" tIns="180000" rIns="180000" bIns="180000"/>
          <a:lstStyle/>
          <a:p>
            <a:pPr marL="0" indent="0" algn="just" eaLnBrk="1">
              <a:lnSpc>
                <a:spcPct val="150000"/>
              </a:lnSpc>
              <a:spcBef>
                <a:spcPts val="200"/>
              </a:spcBef>
              <a:buSzTx/>
            </a:pPr>
            <a:r>
              <a:rPr lang="de-DE" altLang="de-DE" sz="1400" dirty="0" smtClean="0">
                <a:sym typeface="Helvetica" charset="0"/>
              </a:rPr>
              <a:t>  Die Mundgesundheit wird beeinflusst durch eine große Vielfalt von verschiedenen Faktoren wie zum Beispiel Speichel, Bakterienarten, Immunsystem, genetische Faktoren, Allgemeinerkrankungen, Medikamente, Nikotin, Alkohol, Gesundheitsverhalten, Stress, Alter, Einkommen und Bildung. (5)</a:t>
            </a:r>
          </a:p>
          <a:p>
            <a:pPr marL="0" indent="0" algn="just" eaLnBrk="1">
              <a:lnSpc>
                <a:spcPct val="150000"/>
              </a:lnSpc>
              <a:spcBef>
                <a:spcPts val="200"/>
              </a:spcBef>
              <a:buSzTx/>
            </a:pPr>
            <a:endParaRPr lang="de-DE" altLang="de-DE" sz="1400" dirty="0" smtClean="0">
              <a:sym typeface="Helvetica" charset="0"/>
            </a:endParaRPr>
          </a:p>
          <a:p>
            <a:pPr marL="0" indent="0" algn="just" eaLnBrk="1">
              <a:lnSpc>
                <a:spcPct val="150000"/>
              </a:lnSpc>
              <a:spcBef>
                <a:spcPts val="200"/>
              </a:spcBef>
              <a:buSzTx/>
            </a:pPr>
            <a:r>
              <a:rPr lang="de-DE" altLang="de-DE" sz="1400" dirty="0" smtClean="0">
                <a:sym typeface="Helvetica" charset="0"/>
              </a:rPr>
              <a:t>Ein Hauptrisikofaktor ist das Rauchen. (6)</a:t>
            </a:r>
          </a:p>
          <a:p>
            <a:pPr marL="0" indent="0" algn="just" eaLnBrk="1">
              <a:lnSpc>
                <a:spcPct val="150000"/>
              </a:lnSpc>
              <a:spcBef>
                <a:spcPts val="200"/>
              </a:spcBef>
              <a:buSzTx/>
            </a:pPr>
            <a:endParaRPr lang="de-DE" altLang="de-DE" sz="1400" dirty="0" smtClean="0">
              <a:sym typeface="Helvetica" charset="0"/>
            </a:endParaRPr>
          </a:p>
          <a:p>
            <a:pPr marL="0" indent="0" algn="just" eaLnBrk="1">
              <a:lnSpc>
                <a:spcPct val="150000"/>
              </a:lnSpc>
              <a:spcBef>
                <a:spcPts val="200"/>
              </a:spcBef>
              <a:buSzTx/>
            </a:pPr>
            <a:r>
              <a:rPr lang="de-DE" altLang="de-DE" sz="1400" dirty="0" smtClean="0">
                <a:sym typeface="Helvetica" charset="0"/>
              </a:rPr>
              <a:t>Rauchen erhöht das Risiko für Parodontitis um das 7-fache und der Anteil der Personen mit Zahnfleischtaschen von 4 mm oder mehr liegt bei erwachsenen Raucherinnen und Rauchern mit 80 % deutlich höher als bei Nichtraucherinnen und Nichtrauchern (68,7 %). (4)</a:t>
            </a:r>
          </a:p>
        </p:txBody>
      </p:sp>
      <p:sp>
        <p:nvSpPr>
          <p:cNvPr id="19459" name="Textfeld 3"/>
          <p:cNvSpPr txBox="1">
            <a:spLocks noChangeArrowheads="1"/>
          </p:cNvSpPr>
          <p:nvPr/>
        </p:nvSpPr>
        <p:spPr bwMode="auto">
          <a:xfrm>
            <a:off x="357188" y="285750"/>
            <a:ext cx="60007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1pPr>
            <a:lvl2pPr marL="742950" indent="-28575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2pPr>
            <a:lvl3pPr marL="11430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3pPr>
            <a:lvl4pPr marL="16002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4pPr>
            <a:lvl5pPr marL="20574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5pPr>
            <a:lvl6pPr marL="25146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6pPr>
            <a:lvl7pPr marL="29718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7pPr>
            <a:lvl8pPr marL="34290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8pPr>
            <a:lvl9pPr marL="38862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9pPr>
          </a:lstStyle>
          <a:p>
            <a:pPr eaLnBrk="1">
              <a:spcBef>
                <a:spcPct val="0"/>
              </a:spcBef>
              <a:buSzTx/>
              <a:buFontTx/>
              <a:buNone/>
            </a:pPr>
            <a:r>
              <a:rPr lang="de-DE" altLang="de-DE" sz="2400" u="sng" dirty="0">
                <a:solidFill>
                  <a:schemeClr val="tx2"/>
                </a:solidFill>
                <a:sym typeface="Calibri" pitchFamily="34" charset="0"/>
              </a:rPr>
              <a:t>Risikofaktoren		</a:t>
            </a:r>
          </a:p>
        </p:txBody>
      </p:sp>
      <p:cxnSp>
        <p:nvCxnSpPr>
          <p:cNvPr id="5" name="Gerader Verbinder 2"/>
          <p:cNvCxnSpPr/>
          <p:nvPr/>
        </p:nvCxnSpPr>
        <p:spPr>
          <a:xfrm>
            <a:off x="0" y="6165304"/>
            <a:ext cx="9144000" cy="0"/>
          </a:xfrm>
          <a:prstGeom prst="line">
            <a:avLst/>
          </a:prstGeom>
          <a:noFill/>
          <a:ln w="25400" cap="flat" cmpd="sng" algn="ctr">
            <a:solidFill>
              <a:srgbClr val="E7E6E6"/>
            </a:solidFill>
            <a:prstDash val="solid"/>
            <a:miter lim="800000"/>
          </a:ln>
          <a:effectLst/>
        </p:spPr>
      </p:cxnSp>
      <p:sp>
        <p:nvSpPr>
          <p:cNvPr id="6" name="Rechteck 5"/>
          <p:cNvSpPr/>
          <p:nvPr/>
        </p:nvSpPr>
        <p:spPr>
          <a:xfrm>
            <a:off x="0" y="6237312"/>
            <a:ext cx="9144000" cy="72008"/>
          </a:xfrm>
          <a:prstGeom prst="rect">
            <a:avLst/>
          </a:prstGeom>
          <a:solidFill>
            <a:srgbClr val="FFC000">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9552644"/>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2" name="Object 3"/>
          <p:cNvGraphicFramePr>
            <a:graphicFrameLocks noChangeAspect="1"/>
          </p:cNvGraphicFramePr>
          <p:nvPr>
            <p:extLst>
              <p:ext uri="{D42A27DB-BD31-4B8C-83A1-F6EECF244321}">
                <p14:modId xmlns:p14="http://schemas.microsoft.com/office/powerpoint/2010/main" val="672669564"/>
              </p:ext>
            </p:extLst>
          </p:nvPr>
        </p:nvGraphicFramePr>
        <p:xfrm>
          <a:off x="1331913" y="1357313"/>
          <a:ext cx="6597650" cy="3317875"/>
        </p:xfrm>
        <a:graphic>
          <a:graphicData uri="http://schemas.openxmlformats.org/presentationml/2006/ole">
            <mc:AlternateContent xmlns:mc="http://schemas.openxmlformats.org/markup-compatibility/2006">
              <mc:Choice xmlns:v="urn:schemas-microsoft-com:vml" Requires="v">
                <p:oleObj spid="_x0000_s2053" name="Diagramm" r:id="rId3" imgW="0" imgH="0" progId="MSGraph.Chart.8">
                  <p:embed/>
                </p:oleObj>
              </mc:Choice>
              <mc:Fallback>
                <p:oleObj name="Diagramm" r:id="rId3" imgW="0" imgH="0" progId="MSGraph.Char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913" y="1357313"/>
                        <a:ext cx="6597650" cy="3317875"/>
                      </a:xfrm>
                      <a:prstGeom prst="rect">
                        <a:avLst/>
                      </a:prstGeom>
                      <a:noFill/>
                      <a:ln w="19050">
                        <a:solidFill>
                          <a:schemeClr val="accent3">
                            <a:lumMod val="75000"/>
                          </a:schemeClr>
                        </a:solidFill>
                        <a:round/>
                        <a:headEnd/>
                        <a:tailEnd/>
                      </a:ln>
                      <a:effectLst/>
                    </p:spPr>
                  </p:pic>
                </p:oleObj>
              </mc:Fallback>
            </mc:AlternateContent>
          </a:graphicData>
        </a:graphic>
      </p:graphicFrame>
      <p:sp>
        <p:nvSpPr>
          <p:cNvPr id="20483" name="Rectangle 4"/>
          <p:cNvSpPr>
            <a:spLocks/>
          </p:cNvSpPr>
          <p:nvPr/>
        </p:nvSpPr>
        <p:spPr bwMode="auto">
          <a:xfrm>
            <a:off x="1285874" y="879725"/>
            <a:ext cx="681451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45720" rIns="45720">
            <a:spAutoFit/>
          </a:bodyPr>
          <a:lstStyle>
            <a:lvl1pPr marL="342900" indent="-3429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1pPr>
            <a:lvl2pPr marL="742950" indent="-28575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2pPr>
            <a:lvl3pPr marL="11430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3pPr>
            <a:lvl4pPr marL="16002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4pPr>
            <a:lvl5pPr marL="20574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5pPr>
            <a:lvl6pPr marL="25146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6pPr>
            <a:lvl7pPr marL="29718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7pPr>
            <a:lvl8pPr marL="34290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8pPr>
            <a:lvl9pPr marL="38862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9pPr>
          </a:lstStyle>
          <a:p>
            <a:pPr eaLnBrk="1">
              <a:buFontTx/>
              <a:buNone/>
            </a:pPr>
            <a:r>
              <a:rPr lang="de-DE" altLang="de-DE" sz="1600" b="1" dirty="0">
                <a:solidFill>
                  <a:schemeClr val="tx1"/>
                </a:solidFill>
              </a:rPr>
              <a:t>Abbildung </a:t>
            </a:r>
            <a:r>
              <a:rPr lang="de-DE" altLang="de-DE" sz="1600" b="1" dirty="0" smtClean="0">
                <a:solidFill>
                  <a:schemeClr val="tx1"/>
                </a:solidFill>
              </a:rPr>
              <a:t>2. </a:t>
            </a:r>
            <a:r>
              <a:rPr lang="de-DE" altLang="de-DE" sz="1600" dirty="0">
                <a:solidFill>
                  <a:schemeClr val="tx1"/>
                </a:solidFill>
              </a:rPr>
              <a:t>Geschlechterunterschiede bei Rauchern und Nichtrauchern</a:t>
            </a:r>
          </a:p>
        </p:txBody>
      </p:sp>
      <p:sp>
        <p:nvSpPr>
          <p:cNvPr id="20484" name="Rectangle 5"/>
          <p:cNvSpPr>
            <a:spLocks/>
          </p:cNvSpPr>
          <p:nvPr/>
        </p:nvSpPr>
        <p:spPr bwMode="auto">
          <a:xfrm>
            <a:off x="6621463" y="3000375"/>
            <a:ext cx="1093787"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45720" rIns="45720">
            <a:spAutoFit/>
          </a:bodyPr>
          <a:lstStyle>
            <a:lvl1pPr>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1pPr>
            <a:lvl2pPr marL="742950" indent="-28575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2pPr>
            <a:lvl3pPr marL="11430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3pPr>
            <a:lvl4pPr marL="16002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4pPr>
            <a:lvl5pPr marL="20574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5pPr>
            <a:lvl6pPr marL="25146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6pPr>
            <a:lvl7pPr marL="29718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7pPr>
            <a:lvl8pPr marL="34290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8pPr>
            <a:lvl9pPr marL="38862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9pPr>
          </a:lstStyle>
          <a:p>
            <a:pPr eaLnBrk="1">
              <a:spcBef>
                <a:spcPct val="0"/>
              </a:spcBef>
              <a:buSzTx/>
              <a:buFontTx/>
              <a:buNone/>
            </a:pPr>
            <a:r>
              <a:rPr lang="de-DE" altLang="de-DE" sz="1500" b="1">
                <a:latin typeface="Calibri" pitchFamily="34" charset="0"/>
                <a:sym typeface="Calibri" pitchFamily="34" charset="0"/>
              </a:rPr>
              <a:t>Blau = Mann</a:t>
            </a:r>
          </a:p>
          <a:p>
            <a:pPr eaLnBrk="1">
              <a:spcBef>
                <a:spcPct val="0"/>
              </a:spcBef>
              <a:buSzTx/>
              <a:buFontTx/>
              <a:buNone/>
            </a:pPr>
            <a:r>
              <a:rPr lang="de-DE" altLang="de-DE" sz="1500" b="1">
                <a:latin typeface="Calibri" pitchFamily="34" charset="0"/>
                <a:sym typeface="Calibri" pitchFamily="34" charset="0"/>
              </a:rPr>
              <a:t>Rot = Frau</a:t>
            </a:r>
          </a:p>
        </p:txBody>
      </p:sp>
      <p:sp>
        <p:nvSpPr>
          <p:cNvPr id="10246" name="Line 6"/>
          <p:cNvSpPr>
            <a:spLocks noChangeShapeType="1"/>
          </p:cNvSpPr>
          <p:nvPr/>
        </p:nvSpPr>
        <p:spPr bwMode="auto">
          <a:xfrm flipV="1">
            <a:off x="2393950" y="2994025"/>
            <a:ext cx="0" cy="434975"/>
          </a:xfrm>
          <a:prstGeom prst="line">
            <a:avLst/>
          </a:prstGeom>
          <a:noFill/>
          <a:ln w="25400">
            <a:solidFill>
              <a:schemeClr val="accent1"/>
            </a:solidFill>
            <a:round/>
            <a:headEnd/>
            <a:tailEnd/>
          </a:ln>
          <a:effectLst>
            <a:outerShdw blurRad="63500" dist="20000" dir="5400000" algn="ctr" rotWithShape="0">
              <a:srgbClr val="000000">
                <a:alpha val="37999"/>
              </a:srgbClr>
            </a:outerShdw>
          </a:effectLst>
          <a:extLst>
            <a:ext uri="{909E8E84-426E-40DD-AFC4-6F175D3DCCD1}">
              <a14:hiddenFill xmlns:a14="http://schemas.microsoft.com/office/drawing/2010/main">
                <a:noFill/>
              </a14:hiddenFill>
            </a:ext>
          </a:extLst>
        </p:spPr>
        <p:txBody>
          <a:bodyPr lIns="45720" rIns="45720"/>
          <a:lstStyle/>
          <a:p>
            <a:pPr>
              <a:defRPr/>
            </a:pPr>
            <a:endParaRPr lang="de-DE">
              <a:latin typeface="Calibri" charset="0"/>
              <a:ea typeface="Calibri" charset="0"/>
              <a:cs typeface="Calibri" charset="0"/>
              <a:sym typeface="Calibri" charset="0"/>
            </a:endParaRPr>
          </a:p>
        </p:txBody>
      </p:sp>
      <p:sp>
        <p:nvSpPr>
          <p:cNvPr id="10247" name="Line 7"/>
          <p:cNvSpPr>
            <a:spLocks noChangeShapeType="1"/>
          </p:cNvSpPr>
          <p:nvPr/>
        </p:nvSpPr>
        <p:spPr bwMode="auto">
          <a:xfrm flipV="1">
            <a:off x="2928938" y="3000375"/>
            <a:ext cx="0" cy="523875"/>
          </a:xfrm>
          <a:prstGeom prst="line">
            <a:avLst/>
          </a:prstGeom>
          <a:noFill/>
          <a:ln w="25400">
            <a:solidFill>
              <a:schemeClr val="accent1"/>
            </a:solidFill>
            <a:round/>
            <a:headEnd/>
            <a:tailEnd/>
          </a:ln>
          <a:effectLst>
            <a:outerShdw blurRad="63500" dist="20000" dir="5400000" algn="ctr" rotWithShape="0">
              <a:srgbClr val="000000">
                <a:alpha val="37999"/>
              </a:srgbClr>
            </a:outerShdw>
          </a:effectLst>
          <a:extLst>
            <a:ext uri="{909E8E84-426E-40DD-AFC4-6F175D3DCCD1}">
              <a14:hiddenFill xmlns:a14="http://schemas.microsoft.com/office/drawing/2010/main">
                <a:noFill/>
              </a14:hiddenFill>
            </a:ext>
          </a:extLst>
        </p:spPr>
        <p:txBody>
          <a:bodyPr lIns="45720" rIns="45720"/>
          <a:lstStyle/>
          <a:p>
            <a:pPr>
              <a:defRPr/>
            </a:pPr>
            <a:endParaRPr lang="de-DE">
              <a:latin typeface="Calibri" charset="0"/>
              <a:ea typeface="Calibri" charset="0"/>
              <a:cs typeface="Calibri" charset="0"/>
              <a:sym typeface="Calibri" charset="0"/>
            </a:endParaRPr>
          </a:p>
        </p:txBody>
      </p:sp>
      <p:sp>
        <p:nvSpPr>
          <p:cNvPr id="10248" name="Line 8"/>
          <p:cNvSpPr>
            <a:spLocks noChangeShapeType="1"/>
          </p:cNvSpPr>
          <p:nvPr/>
        </p:nvSpPr>
        <p:spPr bwMode="auto">
          <a:xfrm>
            <a:off x="2393950" y="3000375"/>
            <a:ext cx="534988" cy="0"/>
          </a:xfrm>
          <a:prstGeom prst="line">
            <a:avLst/>
          </a:prstGeom>
          <a:noFill/>
          <a:ln w="25400">
            <a:solidFill>
              <a:schemeClr val="accent1"/>
            </a:solidFill>
            <a:round/>
            <a:headEnd/>
            <a:tailEnd/>
          </a:ln>
          <a:effectLst>
            <a:outerShdw blurRad="63500" dist="20000" dir="5400000" algn="ctr" rotWithShape="0">
              <a:srgbClr val="000000">
                <a:alpha val="37999"/>
              </a:srgbClr>
            </a:outerShdw>
          </a:effectLst>
          <a:extLst>
            <a:ext uri="{909E8E84-426E-40DD-AFC4-6F175D3DCCD1}">
              <a14:hiddenFill xmlns:a14="http://schemas.microsoft.com/office/drawing/2010/main">
                <a:noFill/>
              </a14:hiddenFill>
            </a:ext>
          </a:extLst>
        </p:spPr>
        <p:txBody>
          <a:bodyPr lIns="45720" rIns="45720"/>
          <a:lstStyle/>
          <a:p>
            <a:pPr>
              <a:defRPr/>
            </a:pPr>
            <a:endParaRPr lang="de-DE">
              <a:latin typeface="Calibri" charset="0"/>
              <a:ea typeface="Calibri" charset="0"/>
              <a:cs typeface="Calibri" charset="0"/>
              <a:sym typeface="Calibri" charset="0"/>
            </a:endParaRPr>
          </a:p>
        </p:txBody>
      </p:sp>
      <p:sp>
        <p:nvSpPr>
          <p:cNvPr id="10252" name="Line 12"/>
          <p:cNvSpPr>
            <a:spLocks noChangeShapeType="1"/>
          </p:cNvSpPr>
          <p:nvPr/>
        </p:nvSpPr>
        <p:spPr bwMode="auto">
          <a:xfrm flipV="1">
            <a:off x="6000750" y="1857375"/>
            <a:ext cx="0" cy="1066800"/>
          </a:xfrm>
          <a:prstGeom prst="line">
            <a:avLst/>
          </a:prstGeom>
          <a:noFill/>
          <a:ln w="25400">
            <a:solidFill>
              <a:schemeClr val="accent1"/>
            </a:solidFill>
            <a:round/>
            <a:headEnd/>
            <a:tailEnd/>
          </a:ln>
          <a:effectLst>
            <a:outerShdw blurRad="63500" dist="20000" dir="5400000" algn="ctr" rotWithShape="0">
              <a:srgbClr val="000000">
                <a:alpha val="37999"/>
              </a:srgbClr>
            </a:outerShdw>
          </a:effectLst>
          <a:extLst>
            <a:ext uri="{909E8E84-426E-40DD-AFC4-6F175D3DCCD1}">
              <a14:hiddenFill xmlns:a14="http://schemas.microsoft.com/office/drawing/2010/main">
                <a:noFill/>
              </a14:hiddenFill>
            </a:ext>
          </a:extLst>
        </p:spPr>
        <p:txBody>
          <a:bodyPr lIns="45720" rIns="45720"/>
          <a:lstStyle/>
          <a:p>
            <a:pPr>
              <a:defRPr/>
            </a:pPr>
            <a:endParaRPr lang="de-DE">
              <a:latin typeface="Calibri" charset="0"/>
              <a:ea typeface="Calibri" charset="0"/>
              <a:cs typeface="Calibri" charset="0"/>
              <a:sym typeface="Calibri" charset="0"/>
            </a:endParaRPr>
          </a:p>
        </p:txBody>
      </p:sp>
      <p:sp>
        <p:nvSpPr>
          <p:cNvPr id="10253" name="Line 13"/>
          <p:cNvSpPr>
            <a:spLocks noChangeShapeType="1"/>
          </p:cNvSpPr>
          <p:nvPr/>
        </p:nvSpPr>
        <p:spPr bwMode="auto">
          <a:xfrm>
            <a:off x="5429250" y="1857375"/>
            <a:ext cx="571500" cy="0"/>
          </a:xfrm>
          <a:prstGeom prst="line">
            <a:avLst/>
          </a:prstGeom>
          <a:noFill/>
          <a:ln w="25400">
            <a:solidFill>
              <a:schemeClr val="accent1"/>
            </a:solidFill>
            <a:round/>
            <a:headEnd/>
            <a:tailEnd/>
          </a:ln>
          <a:effectLst>
            <a:outerShdw blurRad="63500" dist="20000" dir="5400000" algn="ctr" rotWithShape="0">
              <a:srgbClr val="000000">
                <a:alpha val="37999"/>
              </a:srgbClr>
            </a:outerShdw>
          </a:effectLst>
          <a:extLst>
            <a:ext uri="{909E8E84-426E-40DD-AFC4-6F175D3DCCD1}">
              <a14:hiddenFill xmlns:a14="http://schemas.microsoft.com/office/drawing/2010/main">
                <a:noFill/>
              </a14:hiddenFill>
            </a:ext>
          </a:extLst>
        </p:spPr>
        <p:txBody>
          <a:bodyPr lIns="45720" rIns="45720"/>
          <a:lstStyle/>
          <a:p>
            <a:pPr>
              <a:defRPr/>
            </a:pPr>
            <a:endParaRPr lang="de-DE">
              <a:latin typeface="Calibri" charset="0"/>
              <a:ea typeface="Calibri" charset="0"/>
              <a:cs typeface="Calibri" charset="0"/>
              <a:sym typeface="Calibri" charset="0"/>
            </a:endParaRPr>
          </a:p>
        </p:txBody>
      </p:sp>
      <p:sp>
        <p:nvSpPr>
          <p:cNvPr id="10254" name="Line 14"/>
          <p:cNvSpPr>
            <a:spLocks noChangeShapeType="1"/>
          </p:cNvSpPr>
          <p:nvPr/>
        </p:nvSpPr>
        <p:spPr bwMode="auto">
          <a:xfrm flipV="1">
            <a:off x="5429250" y="1857375"/>
            <a:ext cx="0" cy="247650"/>
          </a:xfrm>
          <a:prstGeom prst="line">
            <a:avLst/>
          </a:prstGeom>
          <a:noFill/>
          <a:ln w="25400">
            <a:solidFill>
              <a:schemeClr val="accent1"/>
            </a:solidFill>
            <a:round/>
            <a:headEnd/>
            <a:tailEnd/>
          </a:ln>
          <a:effectLst>
            <a:outerShdw blurRad="63500" dist="20000" dir="5400000" algn="ctr" rotWithShape="0">
              <a:srgbClr val="000000">
                <a:alpha val="37999"/>
              </a:srgbClr>
            </a:outerShdw>
          </a:effectLst>
          <a:extLst>
            <a:ext uri="{909E8E84-426E-40DD-AFC4-6F175D3DCCD1}">
              <a14:hiddenFill xmlns:a14="http://schemas.microsoft.com/office/drawing/2010/main">
                <a:noFill/>
              </a14:hiddenFill>
            </a:ext>
          </a:extLst>
        </p:spPr>
        <p:txBody>
          <a:bodyPr lIns="45720" rIns="45720"/>
          <a:lstStyle/>
          <a:p>
            <a:pPr>
              <a:defRPr/>
            </a:pPr>
            <a:endParaRPr lang="de-DE">
              <a:latin typeface="Calibri" charset="0"/>
              <a:ea typeface="Calibri" charset="0"/>
              <a:cs typeface="Calibri" charset="0"/>
              <a:sym typeface="Calibri" charset="0"/>
            </a:endParaRPr>
          </a:p>
        </p:txBody>
      </p:sp>
      <p:sp>
        <p:nvSpPr>
          <p:cNvPr id="20491" name="Rectangle 16"/>
          <p:cNvSpPr>
            <a:spLocks/>
          </p:cNvSpPr>
          <p:nvPr/>
        </p:nvSpPr>
        <p:spPr bwMode="auto">
          <a:xfrm>
            <a:off x="4027488" y="1855788"/>
            <a:ext cx="920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45720" rIns="45720">
            <a:spAutoFit/>
          </a:bodyPr>
          <a:lstStyle>
            <a:lvl1pPr>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1pPr>
            <a:lvl2pPr marL="742950" indent="-28575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2pPr>
            <a:lvl3pPr marL="11430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3pPr>
            <a:lvl4pPr marL="16002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4pPr>
            <a:lvl5pPr marL="20574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5pPr>
            <a:lvl6pPr marL="25146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6pPr>
            <a:lvl7pPr marL="29718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7pPr>
            <a:lvl8pPr marL="34290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8pPr>
            <a:lvl9pPr marL="38862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9pPr>
          </a:lstStyle>
          <a:p>
            <a:pPr eaLnBrk="1">
              <a:spcBef>
                <a:spcPct val="0"/>
              </a:spcBef>
              <a:buSzTx/>
              <a:buFontTx/>
              <a:buNone/>
            </a:pPr>
            <a:endParaRPr lang="de-DE" altLang="de-DE" sz="1800">
              <a:latin typeface="Calibri" pitchFamily="34" charset="0"/>
              <a:sym typeface="Calibri" pitchFamily="34" charset="0"/>
            </a:endParaRPr>
          </a:p>
          <a:p>
            <a:pPr eaLnBrk="1">
              <a:spcBef>
                <a:spcPct val="0"/>
              </a:spcBef>
              <a:buSzTx/>
              <a:buFontTx/>
              <a:buNone/>
            </a:pPr>
            <a:endParaRPr lang="de-DE" altLang="de-DE" sz="1800">
              <a:latin typeface="Calibri" pitchFamily="34" charset="0"/>
              <a:sym typeface="Calibri" pitchFamily="34" charset="0"/>
            </a:endParaRPr>
          </a:p>
        </p:txBody>
      </p:sp>
      <p:sp>
        <p:nvSpPr>
          <p:cNvPr id="20492" name="Rectangle 17"/>
          <p:cNvSpPr>
            <a:spLocks/>
          </p:cNvSpPr>
          <p:nvPr/>
        </p:nvSpPr>
        <p:spPr bwMode="auto">
          <a:xfrm>
            <a:off x="5572125" y="1641475"/>
            <a:ext cx="207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45720" rIns="45720">
            <a:spAutoFit/>
          </a:bodyPr>
          <a:lstStyle>
            <a:lvl1pPr>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1pPr>
            <a:lvl2pPr marL="742950" indent="-28575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2pPr>
            <a:lvl3pPr marL="11430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3pPr>
            <a:lvl4pPr marL="16002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4pPr>
            <a:lvl5pPr marL="20574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5pPr>
            <a:lvl6pPr marL="25146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6pPr>
            <a:lvl7pPr marL="29718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7pPr>
            <a:lvl8pPr marL="34290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8pPr>
            <a:lvl9pPr marL="38862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9pPr>
          </a:lstStyle>
          <a:p>
            <a:pPr eaLnBrk="1">
              <a:spcBef>
                <a:spcPct val="0"/>
              </a:spcBef>
              <a:buSzTx/>
              <a:buFontTx/>
              <a:buNone/>
            </a:pPr>
            <a:r>
              <a:rPr lang="de-DE" altLang="de-DE" sz="1800">
                <a:latin typeface="Calibri" pitchFamily="34" charset="0"/>
                <a:sym typeface="Calibri" pitchFamily="34" charset="0"/>
              </a:rPr>
              <a:t>*</a:t>
            </a:r>
          </a:p>
          <a:p>
            <a:pPr eaLnBrk="1">
              <a:spcBef>
                <a:spcPct val="0"/>
              </a:spcBef>
              <a:buSzTx/>
              <a:buFontTx/>
              <a:buNone/>
            </a:pPr>
            <a:endParaRPr lang="de-DE" altLang="de-DE" sz="1800">
              <a:latin typeface="Calibri" pitchFamily="34" charset="0"/>
              <a:sym typeface="Calibri" pitchFamily="34" charset="0"/>
            </a:endParaRPr>
          </a:p>
        </p:txBody>
      </p:sp>
      <p:sp>
        <p:nvSpPr>
          <p:cNvPr id="20493" name="Rectangle 18"/>
          <p:cNvSpPr>
            <a:spLocks/>
          </p:cNvSpPr>
          <p:nvPr/>
        </p:nvSpPr>
        <p:spPr bwMode="auto">
          <a:xfrm>
            <a:off x="142875" y="2571750"/>
            <a:ext cx="12493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20" rIns="45720">
            <a:spAutoFit/>
          </a:bodyPr>
          <a:lstStyle>
            <a:lvl1pPr>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1pPr>
            <a:lvl2pPr marL="742950" indent="-28575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2pPr>
            <a:lvl3pPr marL="11430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3pPr>
            <a:lvl4pPr marL="16002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4pPr>
            <a:lvl5pPr marL="20574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5pPr>
            <a:lvl6pPr marL="25146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6pPr>
            <a:lvl7pPr marL="29718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7pPr>
            <a:lvl8pPr marL="34290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8pPr>
            <a:lvl9pPr marL="38862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9pPr>
          </a:lstStyle>
          <a:p>
            <a:pPr algn="ctr" eaLnBrk="1">
              <a:spcBef>
                <a:spcPct val="0"/>
              </a:spcBef>
              <a:buSzTx/>
              <a:buFontTx/>
              <a:buNone/>
            </a:pPr>
            <a:r>
              <a:rPr lang="de-DE" altLang="de-DE" sz="1200">
                <a:latin typeface="Calibri" pitchFamily="34" charset="0"/>
                <a:sym typeface="Calibri" pitchFamily="34" charset="0"/>
              </a:rPr>
              <a:t>Attachment-verlust</a:t>
            </a:r>
          </a:p>
          <a:p>
            <a:pPr algn="ctr" eaLnBrk="1">
              <a:spcBef>
                <a:spcPct val="0"/>
              </a:spcBef>
              <a:buSzTx/>
              <a:buFontTx/>
              <a:buNone/>
            </a:pPr>
            <a:r>
              <a:rPr lang="de-DE" altLang="de-DE" sz="1200">
                <a:latin typeface="Calibri" pitchFamily="34" charset="0"/>
                <a:sym typeface="Calibri" pitchFamily="34" charset="0"/>
              </a:rPr>
              <a:t>über 4 mm (%)</a:t>
            </a:r>
          </a:p>
        </p:txBody>
      </p:sp>
      <p:sp>
        <p:nvSpPr>
          <p:cNvPr id="20494" name="Textfeld 19"/>
          <p:cNvSpPr txBox="1">
            <a:spLocks noChangeArrowheads="1"/>
          </p:cNvSpPr>
          <p:nvPr/>
        </p:nvSpPr>
        <p:spPr bwMode="auto">
          <a:xfrm>
            <a:off x="1285875" y="4786313"/>
            <a:ext cx="6643688" cy="646112"/>
          </a:xfrm>
          <a:prstGeom prst="rect">
            <a:avLst/>
          </a:prstGeom>
          <a:noFill/>
          <a:ln w="190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1pPr>
            <a:lvl2pPr marL="742950" indent="-28575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2pPr>
            <a:lvl3pPr marL="11430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3pPr>
            <a:lvl4pPr marL="16002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4pPr>
            <a:lvl5pPr marL="20574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5pPr>
            <a:lvl6pPr marL="25146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6pPr>
            <a:lvl7pPr marL="29718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7pPr>
            <a:lvl8pPr marL="34290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8pPr>
            <a:lvl9pPr marL="38862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9pPr>
          </a:lstStyle>
          <a:p>
            <a:pPr algn="just" eaLnBrk="1">
              <a:spcBef>
                <a:spcPts val="200"/>
              </a:spcBef>
              <a:buSzTx/>
              <a:buFontTx/>
              <a:buNone/>
            </a:pPr>
            <a:r>
              <a:rPr lang="de-DE" altLang="de-DE" sz="1200" b="1" dirty="0" err="1">
                <a:sym typeface="Helvetica" charset="0"/>
              </a:rPr>
              <a:t>Attachmentverlust</a:t>
            </a:r>
            <a:r>
              <a:rPr lang="de-DE" altLang="de-DE" sz="1200" b="1" dirty="0">
                <a:sym typeface="Helvetica" charset="0"/>
              </a:rPr>
              <a:t> über 4mm</a:t>
            </a:r>
            <a:r>
              <a:rPr lang="de-DE" altLang="de-DE" sz="1200" dirty="0">
                <a:sym typeface="Helvetica" charset="0"/>
              </a:rPr>
              <a:t>: Geschlechterunterschiede bei Rauchern und Nichtrauchern (nach C. </a:t>
            </a:r>
            <a:r>
              <a:rPr lang="de-DE" altLang="de-DE" sz="1200" dirty="0" err="1">
                <a:sym typeface="Helvetica" charset="0"/>
              </a:rPr>
              <a:t>Gleissner</a:t>
            </a:r>
            <a:r>
              <a:rPr lang="de-DE" altLang="de-DE" sz="1200" dirty="0">
                <a:sym typeface="Helvetica" charset="0"/>
              </a:rPr>
              <a:t> 2014) Männer, die früher geraucht haben oder noch rauchen weisen zu einem höheren Prozentsatz einen </a:t>
            </a:r>
            <a:r>
              <a:rPr lang="de-DE" altLang="de-DE" sz="1200" dirty="0" err="1">
                <a:sym typeface="Helvetica" charset="0"/>
              </a:rPr>
              <a:t>Attachmentverlust</a:t>
            </a:r>
            <a:r>
              <a:rPr lang="de-DE" altLang="de-DE" sz="1200" dirty="0">
                <a:sym typeface="Helvetica" charset="0"/>
              </a:rPr>
              <a:t> auf als Frauen. </a:t>
            </a:r>
            <a:r>
              <a:rPr lang="de-DE" altLang="de-DE" sz="1200" dirty="0" smtClean="0">
                <a:sym typeface="Helvetica" charset="0"/>
              </a:rPr>
              <a:t>* p &lt;0.05</a:t>
            </a:r>
            <a:endParaRPr lang="de-DE" altLang="de-DE" sz="1200" dirty="0">
              <a:sym typeface="Helvetica" charset="0"/>
            </a:endParaRPr>
          </a:p>
        </p:txBody>
      </p:sp>
      <p:sp>
        <p:nvSpPr>
          <p:cNvPr id="20495" name="Textfeld 22"/>
          <p:cNvSpPr txBox="1">
            <a:spLocks noChangeArrowheads="1"/>
          </p:cNvSpPr>
          <p:nvPr/>
        </p:nvSpPr>
        <p:spPr bwMode="auto">
          <a:xfrm>
            <a:off x="357188" y="285750"/>
            <a:ext cx="60007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1pPr>
            <a:lvl2pPr marL="742950" indent="-28575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2pPr>
            <a:lvl3pPr marL="11430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3pPr>
            <a:lvl4pPr marL="16002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4pPr>
            <a:lvl5pPr marL="20574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5pPr>
            <a:lvl6pPr marL="25146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6pPr>
            <a:lvl7pPr marL="29718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7pPr>
            <a:lvl8pPr marL="34290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8pPr>
            <a:lvl9pPr marL="38862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9pPr>
          </a:lstStyle>
          <a:p>
            <a:pPr eaLnBrk="1">
              <a:spcBef>
                <a:spcPct val="0"/>
              </a:spcBef>
              <a:buSzTx/>
              <a:buFontTx/>
              <a:buNone/>
            </a:pPr>
            <a:r>
              <a:rPr lang="de-DE" altLang="de-DE" sz="2400" u="sng" dirty="0">
                <a:solidFill>
                  <a:schemeClr val="tx2"/>
                </a:solidFill>
                <a:sym typeface="Calibri" pitchFamily="34" charset="0"/>
              </a:rPr>
              <a:t>Risikofaktoren		</a:t>
            </a:r>
          </a:p>
        </p:txBody>
      </p:sp>
      <p:cxnSp>
        <p:nvCxnSpPr>
          <p:cNvPr id="17" name="Gerader Verbinder 2"/>
          <p:cNvCxnSpPr/>
          <p:nvPr/>
        </p:nvCxnSpPr>
        <p:spPr>
          <a:xfrm>
            <a:off x="0" y="6165304"/>
            <a:ext cx="9144000" cy="0"/>
          </a:xfrm>
          <a:prstGeom prst="line">
            <a:avLst/>
          </a:prstGeom>
          <a:noFill/>
          <a:ln w="25400" cap="flat" cmpd="sng" algn="ctr">
            <a:solidFill>
              <a:srgbClr val="E7E6E6"/>
            </a:solidFill>
            <a:prstDash val="solid"/>
            <a:miter lim="800000"/>
          </a:ln>
          <a:effectLst/>
        </p:spPr>
      </p:cxnSp>
      <p:sp>
        <p:nvSpPr>
          <p:cNvPr id="18" name="Rechteck 17"/>
          <p:cNvSpPr/>
          <p:nvPr/>
        </p:nvSpPr>
        <p:spPr>
          <a:xfrm>
            <a:off x="0" y="6237312"/>
            <a:ext cx="9144000" cy="72008"/>
          </a:xfrm>
          <a:prstGeom prst="rect">
            <a:avLst/>
          </a:prstGeom>
          <a:solidFill>
            <a:srgbClr val="FFC000">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8846915"/>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sz="half" idx="1"/>
          </p:nvPr>
        </p:nvSpPr>
        <p:spPr>
          <a:xfrm>
            <a:off x="877888" y="2060848"/>
            <a:ext cx="6980237" cy="1785938"/>
          </a:xfrm>
          <a:ln w="19050">
            <a:solidFill>
              <a:schemeClr val="accent1"/>
            </a:solidFill>
            <a:miter lim="400000"/>
            <a:headEnd/>
            <a:tailEnd/>
          </a:ln>
        </p:spPr>
        <p:txBody>
          <a:bodyPr lIns="180000" tIns="180000" rIns="180000" bIns="180000" anchor="ctr"/>
          <a:lstStyle/>
          <a:p>
            <a:pPr marL="0" indent="0" algn="just" eaLnBrk="1">
              <a:lnSpc>
                <a:spcPct val="150000"/>
              </a:lnSpc>
              <a:spcBef>
                <a:spcPts val="200"/>
              </a:spcBef>
              <a:buSzTx/>
              <a:buFontTx/>
              <a:buNone/>
            </a:pPr>
            <a:r>
              <a:rPr lang="de-DE" altLang="de-DE" sz="1400" dirty="0" smtClean="0">
                <a:sym typeface="Helvetica" charset="0"/>
              </a:rPr>
              <a:t>Aus Abbildung 2 ist ersichtlich, dass v. a. Raucherinnen und ehemalige Raucherinnen einen deutlich geringeren </a:t>
            </a:r>
            <a:r>
              <a:rPr lang="de-DE" altLang="de-DE" sz="1400" dirty="0" err="1" smtClean="0">
                <a:sym typeface="Helvetica" charset="0"/>
              </a:rPr>
              <a:t>Attachmentverlust</a:t>
            </a:r>
            <a:r>
              <a:rPr lang="de-DE" altLang="de-DE" sz="1400" dirty="0" smtClean="0">
                <a:sym typeface="Helvetica" charset="0"/>
              </a:rPr>
              <a:t> (über 4 mm) aufweisen als Männer. Dieser Vorteil ist am größten in der Gruppe der ehemaligen Raucherinnen. In dieser Gruppe ist das Risiko von Männern, eine Parodontitis zu entwickeln, fast doppelt so hoch wie das von Frauen. (12)</a:t>
            </a:r>
          </a:p>
        </p:txBody>
      </p:sp>
      <p:sp>
        <p:nvSpPr>
          <p:cNvPr id="21507" name="Textfeld 4"/>
          <p:cNvSpPr txBox="1">
            <a:spLocks noChangeArrowheads="1"/>
          </p:cNvSpPr>
          <p:nvPr/>
        </p:nvSpPr>
        <p:spPr bwMode="auto">
          <a:xfrm>
            <a:off x="820509" y="1236586"/>
            <a:ext cx="70723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1pPr>
            <a:lvl2pPr marL="742950" indent="-28575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2pPr>
            <a:lvl3pPr marL="11430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3pPr>
            <a:lvl4pPr marL="16002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4pPr>
            <a:lvl5pPr marL="20574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5pPr>
            <a:lvl6pPr marL="25146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6pPr>
            <a:lvl7pPr marL="29718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7pPr>
            <a:lvl8pPr marL="34290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8pPr>
            <a:lvl9pPr marL="38862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9pPr>
          </a:lstStyle>
          <a:p>
            <a:pPr eaLnBrk="1">
              <a:spcBef>
                <a:spcPct val="0"/>
              </a:spcBef>
              <a:buSzTx/>
              <a:buFontTx/>
              <a:buNone/>
            </a:pPr>
            <a:r>
              <a:rPr lang="de-DE" altLang="de-DE" sz="1400" b="1" dirty="0">
                <a:solidFill>
                  <a:schemeClr val="tx1"/>
                </a:solidFill>
                <a:sym typeface="Calibri" pitchFamily="34" charset="0"/>
              </a:rPr>
              <a:t>Abbildung </a:t>
            </a:r>
            <a:r>
              <a:rPr lang="de-DE" altLang="de-DE" sz="1400" b="1" dirty="0" smtClean="0">
                <a:solidFill>
                  <a:schemeClr val="tx1"/>
                </a:solidFill>
                <a:sym typeface="Calibri" pitchFamily="34" charset="0"/>
              </a:rPr>
              <a:t>2. </a:t>
            </a:r>
            <a:r>
              <a:rPr lang="de-DE" altLang="de-DE" sz="1400" dirty="0">
                <a:solidFill>
                  <a:schemeClr val="tx1"/>
                </a:solidFill>
                <a:sym typeface="Calibri" pitchFamily="34" charset="0"/>
              </a:rPr>
              <a:t>Geschlechterunterschiede bei </a:t>
            </a:r>
            <a:r>
              <a:rPr lang="de-DE" altLang="de-DE" sz="1400" dirty="0" err="1">
                <a:solidFill>
                  <a:schemeClr val="tx1"/>
                </a:solidFill>
                <a:sym typeface="Calibri" pitchFamily="34" charset="0"/>
              </a:rPr>
              <a:t>RaucherInnen</a:t>
            </a:r>
            <a:r>
              <a:rPr lang="de-DE" altLang="de-DE" sz="1400" dirty="0">
                <a:solidFill>
                  <a:schemeClr val="tx1"/>
                </a:solidFill>
                <a:sym typeface="Calibri" pitchFamily="34" charset="0"/>
              </a:rPr>
              <a:t> und </a:t>
            </a:r>
            <a:r>
              <a:rPr lang="de-DE" altLang="de-DE" sz="1400" dirty="0" err="1">
                <a:solidFill>
                  <a:schemeClr val="tx1"/>
                </a:solidFill>
                <a:sym typeface="Calibri" pitchFamily="34" charset="0"/>
              </a:rPr>
              <a:t>NichtraucherInnen</a:t>
            </a:r>
            <a:r>
              <a:rPr lang="de-DE" altLang="de-DE" sz="1400" dirty="0">
                <a:solidFill>
                  <a:schemeClr val="tx1"/>
                </a:solidFill>
                <a:sym typeface="Calibri" pitchFamily="34" charset="0"/>
              </a:rPr>
              <a:t> (nach </a:t>
            </a:r>
            <a:r>
              <a:rPr lang="de-DE" altLang="de-DE" sz="1400" dirty="0" err="1">
                <a:solidFill>
                  <a:schemeClr val="tx1"/>
                </a:solidFill>
                <a:sym typeface="Calibri" pitchFamily="34" charset="0"/>
              </a:rPr>
              <a:t>Gleissner</a:t>
            </a:r>
            <a:r>
              <a:rPr lang="de-DE" altLang="de-DE" sz="1400" dirty="0">
                <a:solidFill>
                  <a:schemeClr val="tx1"/>
                </a:solidFill>
                <a:sym typeface="Calibri" pitchFamily="34" charset="0"/>
              </a:rPr>
              <a:t> et al., 2014)</a:t>
            </a:r>
          </a:p>
        </p:txBody>
      </p:sp>
      <p:cxnSp>
        <p:nvCxnSpPr>
          <p:cNvPr id="6" name="Gerader Verbinder 2"/>
          <p:cNvCxnSpPr/>
          <p:nvPr/>
        </p:nvCxnSpPr>
        <p:spPr>
          <a:xfrm>
            <a:off x="0" y="6165304"/>
            <a:ext cx="9144000" cy="0"/>
          </a:xfrm>
          <a:prstGeom prst="line">
            <a:avLst/>
          </a:prstGeom>
          <a:noFill/>
          <a:ln w="25400" cap="flat" cmpd="sng" algn="ctr">
            <a:solidFill>
              <a:srgbClr val="E7E6E6"/>
            </a:solidFill>
            <a:prstDash val="solid"/>
            <a:miter lim="800000"/>
          </a:ln>
          <a:effectLst/>
        </p:spPr>
      </p:cxnSp>
      <p:sp>
        <p:nvSpPr>
          <p:cNvPr id="7" name="Rechteck 6"/>
          <p:cNvSpPr/>
          <p:nvPr/>
        </p:nvSpPr>
        <p:spPr>
          <a:xfrm>
            <a:off x="0" y="6237312"/>
            <a:ext cx="9144000" cy="72008"/>
          </a:xfrm>
          <a:prstGeom prst="rect">
            <a:avLst/>
          </a:prstGeom>
          <a:solidFill>
            <a:srgbClr val="FFC000">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 name="Textfeld 22"/>
          <p:cNvSpPr txBox="1">
            <a:spLocks noChangeArrowheads="1"/>
          </p:cNvSpPr>
          <p:nvPr/>
        </p:nvSpPr>
        <p:spPr bwMode="auto">
          <a:xfrm>
            <a:off x="357188" y="285750"/>
            <a:ext cx="60007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1pPr>
            <a:lvl2pPr marL="742950" indent="-28575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2pPr>
            <a:lvl3pPr marL="11430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3pPr>
            <a:lvl4pPr marL="16002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4pPr>
            <a:lvl5pPr marL="2057400" indent="-228600">
              <a:spcBef>
                <a:spcPts val="600"/>
              </a:spcBef>
              <a:buSzPct val="100000"/>
              <a:buFont typeface="Arial" pitchFamily="34" charset="0"/>
              <a:buChar char="»"/>
              <a:defRPr sz="2800">
                <a:solidFill>
                  <a:srgbClr val="000000"/>
                </a:solidFill>
                <a:latin typeface="Arial" pitchFamily="34" charset="0"/>
                <a:cs typeface="Arial" pitchFamily="34" charset="0"/>
                <a:sym typeface="Arial" pitchFamily="34" charset="0"/>
              </a:defRPr>
            </a:lvl5pPr>
            <a:lvl6pPr marL="25146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6pPr>
            <a:lvl7pPr marL="29718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7pPr>
            <a:lvl8pPr marL="34290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8pPr>
            <a:lvl9pPr marL="3886200" indent="-228600" defTabSz="457200" eaLnBrk="0" fontAlgn="base" hangingPunct="0">
              <a:spcBef>
                <a:spcPts val="600"/>
              </a:spcBef>
              <a:spcAft>
                <a:spcPct val="0"/>
              </a:spcAft>
              <a:buSzPct val="100000"/>
              <a:buFont typeface="Arial" pitchFamily="34" charset="0"/>
              <a:buChar char="»"/>
              <a:defRPr sz="2800">
                <a:solidFill>
                  <a:srgbClr val="000000"/>
                </a:solidFill>
                <a:latin typeface="Arial" pitchFamily="34" charset="0"/>
                <a:cs typeface="Arial" pitchFamily="34" charset="0"/>
                <a:sym typeface="Arial" pitchFamily="34" charset="0"/>
              </a:defRPr>
            </a:lvl9pPr>
          </a:lstStyle>
          <a:p>
            <a:pPr eaLnBrk="1">
              <a:spcBef>
                <a:spcPct val="0"/>
              </a:spcBef>
              <a:buSzTx/>
              <a:buFontTx/>
              <a:buNone/>
            </a:pPr>
            <a:r>
              <a:rPr lang="de-DE" altLang="de-DE" sz="2400" u="sng" dirty="0">
                <a:solidFill>
                  <a:schemeClr val="tx2"/>
                </a:solidFill>
                <a:sym typeface="Calibri" pitchFamily="34" charset="0"/>
              </a:rPr>
              <a:t>Risikofaktoren		</a:t>
            </a:r>
          </a:p>
        </p:txBody>
      </p:sp>
    </p:spTree>
    <p:extLst>
      <p:ext uri="{BB962C8B-B14F-4D97-AF65-F5344CB8AC3E}">
        <p14:creationId xmlns:p14="http://schemas.microsoft.com/office/powerpoint/2010/main" val="2153634053"/>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0" y="0"/>
            <a:ext cx="0" cy="0"/>
          </a:xfrm>
        </p:spPr>
        <p:txBody>
          <a:bodyPr anchor="t"/>
          <a:lstStyle/>
          <a:p>
            <a:pPr defTabSz="182563" eaLnBrk="1"/>
            <a:endParaRPr lang="de-DE" altLang="de-DE" sz="1200" smtClean="0"/>
          </a:p>
        </p:txBody>
      </p:sp>
      <p:sp>
        <p:nvSpPr>
          <p:cNvPr id="11267" name="Rectangle 2"/>
          <p:cNvSpPr>
            <a:spLocks/>
          </p:cNvSpPr>
          <p:nvPr/>
        </p:nvSpPr>
        <p:spPr bwMode="auto">
          <a:xfrm>
            <a:off x="285750" y="285750"/>
            <a:ext cx="2862322" cy="461665"/>
          </a:xfrm>
          <a:prstGeom prst="rect">
            <a:avLst/>
          </a:prstGeom>
          <a:noFill/>
          <a:ln w="12700">
            <a:noFill/>
            <a:miter lim="400000"/>
            <a:headEnd/>
            <a:tailEnd/>
          </a:ln>
        </p:spPr>
        <p:txBody>
          <a:bodyPr wrap="none" lIns="45720" rIns="45720">
            <a:spAutoFit/>
          </a:bodyPr>
          <a:lstStyle/>
          <a:p>
            <a:pPr eaLnBrk="1">
              <a:defRPr/>
            </a:pPr>
            <a:r>
              <a:rPr lang="de-DE" sz="2400" u="sng" dirty="0">
                <a:solidFill>
                  <a:schemeClr val="tx2"/>
                </a:solidFill>
                <a:latin typeface="Arial" panose="020B0604020202020204" pitchFamily="34" charset="0"/>
                <a:cs typeface="Arial" panose="020B0604020202020204" pitchFamily="34" charset="0"/>
              </a:rPr>
              <a:t>Prävention		</a:t>
            </a:r>
          </a:p>
        </p:txBody>
      </p:sp>
      <p:sp>
        <p:nvSpPr>
          <p:cNvPr id="22531" name="Rectangle 3"/>
          <p:cNvSpPr>
            <a:spLocks/>
          </p:cNvSpPr>
          <p:nvPr/>
        </p:nvSpPr>
        <p:spPr bwMode="auto">
          <a:xfrm>
            <a:off x="571500" y="1285875"/>
            <a:ext cx="7894638" cy="3022600"/>
          </a:xfrm>
          <a:prstGeom prst="rect">
            <a:avLst/>
          </a:prstGeom>
          <a:noFill/>
          <a:ln w="19050">
            <a:solidFill>
              <a:schemeClr val="accent3">
                <a:lumMod val="75000"/>
              </a:schemeClr>
            </a:solidFill>
            <a:miter lim="400000"/>
            <a:headEnd/>
            <a:tailEnd/>
          </a:ln>
          <a:extLst>
            <a:ext uri="{909E8E84-426E-40DD-AFC4-6F175D3DCCD1}">
              <a14:hiddenFill xmlns:a14="http://schemas.microsoft.com/office/drawing/2010/main">
                <a:solidFill>
                  <a:srgbClr val="FFFFFF"/>
                </a:solidFill>
              </a14:hiddenFill>
            </a:ext>
          </a:extLst>
        </p:spPr>
        <p:txBody>
          <a:bodyPr lIns="180000" tIns="180000" rIns="180000" bIns="180000">
            <a:spAutoFit/>
          </a:bodyPr>
          <a:lstStyle>
            <a:lvl1pPr>
              <a:defRPr>
                <a:solidFill>
                  <a:srgbClr val="000000"/>
                </a:solidFill>
                <a:latin typeface="Calibri" pitchFamily="34" charset="0"/>
                <a:ea typeface="Calibri" pitchFamily="34" charset="0"/>
                <a:cs typeface="Calibri" pitchFamily="34" charset="0"/>
                <a:sym typeface="Calibri" pitchFamily="34" charset="0"/>
              </a:defRPr>
            </a:lvl1pPr>
            <a:lvl2pPr marL="742950" indent="-285750">
              <a:defRPr>
                <a:solidFill>
                  <a:srgbClr val="000000"/>
                </a:solidFill>
                <a:latin typeface="Calibri" pitchFamily="34" charset="0"/>
                <a:ea typeface="Calibri" pitchFamily="34" charset="0"/>
                <a:cs typeface="Calibri" pitchFamily="34" charset="0"/>
                <a:sym typeface="Calibri" pitchFamily="34" charset="0"/>
              </a:defRPr>
            </a:lvl2pPr>
            <a:lvl3pPr marL="1143000" indent="-228600">
              <a:defRPr>
                <a:solidFill>
                  <a:srgbClr val="000000"/>
                </a:solidFill>
                <a:latin typeface="Calibri" pitchFamily="34" charset="0"/>
                <a:ea typeface="Calibri" pitchFamily="34" charset="0"/>
                <a:cs typeface="Calibri" pitchFamily="34" charset="0"/>
                <a:sym typeface="Calibri" pitchFamily="34" charset="0"/>
              </a:defRPr>
            </a:lvl3pPr>
            <a:lvl4pPr marL="1600200" indent="-228600">
              <a:defRPr>
                <a:solidFill>
                  <a:srgbClr val="000000"/>
                </a:solidFill>
                <a:latin typeface="Calibri" pitchFamily="34" charset="0"/>
                <a:ea typeface="Calibri" pitchFamily="34" charset="0"/>
                <a:cs typeface="Calibri" pitchFamily="34" charset="0"/>
                <a:sym typeface="Calibri" pitchFamily="34" charset="0"/>
              </a:defRPr>
            </a:lvl4pPr>
            <a:lvl5pPr marL="2057400" indent="-228600">
              <a:defRPr>
                <a:solidFill>
                  <a:srgbClr val="000000"/>
                </a:solidFill>
                <a:latin typeface="Calibri" pitchFamily="34" charset="0"/>
                <a:ea typeface="Calibri" pitchFamily="34" charset="0"/>
                <a:cs typeface="Calibri" pitchFamily="34" charset="0"/>
                <a:sym typeface="Calibri" pitchFamily="34" charset="0"/>
              </a:defRPr>
            </a:lvl5pPr>
            <a:lvl6pPr marL="2514600" indent="-228600" defTabSz="457200"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971800" indent="-228600" defTabSz="457200"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429000" indent="-228600" defTabSz="457200"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886200" indent="-228600" defTabSz="457200"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pPr algn="just" eaLnBrk="1">
              <a:lnSpc>
                <a:spcPct val="150000"/>
              </a:lnSpc>
              <a:spcBef>
                <a:spcPts val="200"/>
              </a:spcBef>
              <a:buFont typeface="Arial" pitchFamily="34" charset="0"/>
              <a:buChar char="•"/>
            </a:pPr>
            <a:r>
              <a:rPr lang="de-DE" altLang="de-DE" sz="1500" dirty="0">
                <a:latin typeface="Helvetica" charset="0"/>
                <a:ea typeface="Helvetica" charset="0"/>
                <a:cs typeface="Helvetica" charset="0"/>
                <a:sym typeface="Helvetica" charset="0"/>
              </a:rPr>
              <a:t> </a:t>
            </a:r>
            <a:r>
              <a:rPr lang="de-DE" altLang="de-DE" sz="1400" dirty="0">
                <a:latin typeface="Arial" pitchFamily="34" charset="0"/>
                <a:ea typeface="Helvetica" charset="0"/>
                <a:cs typeface="Helvetica" charset="0"/>
                <a:sym typeface="Helvetica" charset="0"/>
              </a:rPr>
              <a:t>In einer Studie aus dem Jahr 1996 wurde festgestellt, dass die weiblichen Geschlechtshormone eine schützende Wirkung haben und somit den Schweregrad einer </a:t>
            </a:r>
            <a:r>
              <a:rPr lang="de-DE" altLang="de-DE" sz="1400" dirty="0" err="1">
                <a:latin typeface="Arial" pitchFamily="34" charset="0"/>
                <a:ea typeface="Helvetica" charset="0"/>
                <a:cs typeface="Helvetica" charset="0"/>
                <a:sym typeface="Helvetica" charset="0"/>
              </a:rPr>
              <a:t>Parodontis</a:t>
            </a:r>
            <a:r>
              <a:rPr lang="de-DE" altLang="de-DE" sz="1400" dirty="0">
                <a:latin typeface="Arial" pitchFamily="34" charset="0"/>
                <a:ea typeface="Helvetica" charset="0"/>
                <a:cs typeface="Helvetica" charset="0"/>
                <a:sym typeface="Helvetica" charset="0"/>
              </a:rPr>
              <a:t> positiv beeinflussen können. (7)</a:t>
            </a:r>
          </a:p>
          <a:p>
            <a:pPr algn="just" eaLnBrk="1">
              <a:lnSpc>
                <a:spcPct val="150000"/>
              </a:lnSpc>
              <a:spcBef>
                <a:spcPts val="200"/>
              </a:spcBef>
              <a:buFont typeface="Arial" pitchFamily="34" charset="0"/>
              <a:buChar char="•"/>
            </a:pPr>
            <a:endParaRPr lang="de-DE" altLang="de-DE" sz="1400" dirty="0">
              <a:latin typeface="Arial" pitchFamily="34" charset="0"/>
              <a:ea typeface="Helvetica" charset="0"/>
              <a:cs typeface="Helvetica" charset="0"/>
              <a:sym typeface="Helvetica" charset="0"/>
            </a:endParaRPr>
          </a:p>
          <a:p>
            <a:pPr algn="just" eaLnBrk="1">
              <a:lnSpc>
                <a:spcPct val="150000"/>
              </a:lnSpc>
              <a:spcBef>
                <a:spcPts val="200"/>
              </a:spcBef>
              <a:buFont typeface="Arial" pitchFamily="34" charset="0"/>
              <a:buChar char="•"/>
            </a:pPr>
            <a:r>
              <a:rPr lang="de-DE" altLang="de-DE" sz="1400" dirty="0">
                <a:latin typeface="Arial" pitchFamily="34" charset="0"/>
                <a:ea typeface="Helvetica" charset="0"/>
                <a:cs typeface="Helvetica" charset="0"/>
                <a:sym typeface="Helvetica" charset="0"/>
              </a:rPr>
              <a:t>  Frauen gehen häufiger zum Zahnarzt, putzen häufiger die Zähne, nutzen häufiger Zahnseide und sind, was ihre Mundgesundheit anbetrifft, insgesamt gesehen gesundheitsbewusster eingestellt als Männer. Das bedeutet in der Konsequenz, dass Frauen weniger Zahnstein haben und auch weniger Entzündungen an der </a:t>
            </a:r>
            <a:r>
              <a:rPr lang="de-DE" altLang="de-DE" sz="1400" dirty="0" err="1">
                <a:latin typeface="Arial" pitchFamily="34" charset="0"/>
                <a:ea typeface="Helvetica" charset="0"/>
                <a:cs typeface="Helvetica" charset="0"/>
                <a:sym typeface="Helvetica" charset="0"/>
              </a:rPr>
              <a:t>Gingiva</a:t>
            </a:r>
            <a:r>
              <a:rPr lang="de-DE" altLang="de-DE" sz="1400" dirty="0">
                <a:latin typeface="Arial" pitchFamily="34" charset="0"/>
                <a:ea typeface="Helvetica" charset="0"/>
                <a:cs typeface="Helvetica" charset="0"/>
                <a:sym typeface="Helvetica" charset="0"/>
              </a:rPr>
              <a:t>. (8)</a:t>
            </a:r>
          </a:p>
        </p:txBody>
      </p:sp>
    </p:spTree>
    <p:extLst>
      <p:ext uri="{BB962C8B-B14F-4D97-AF65-F5344CB8AC3E}">
        <p14:creationId xmlns:p14="http://schemas.microsoft.com/office/powerpoint/2010/main" val="1846612889"/>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Folienmaster_GenderMed_Präsentationen" id="{BAE2F2D9-6DDB-4EDB-A31E-E7191BBE587F}" vid="{B7B949D5-4EC8-4F82-8806-33C7DBCAD313}"/>
    </a:ext>
  </a:extLst>
</a:theme>
</file>

<file path=docProps/app.xml><?xml version="1.0" encoding="utf-8"?>
<Properties xmlns="http://schemas.openxmlformats.org/officeDocument/2006/extended-properties" xmlns:vt="http://schemas.openxmlformats.org/officeDocument/2006/docPropsVTypes">
  <Template>Folienmaster_GenderMed_Präsentationen</Template>
  <TotalTime>0</TotalTime>
  <Words>924</Words>
  <Application>Microsoft Office PowerPoint</Application>
  <PresentationFormat>Bildschirmpräsentation (4:3)</PresentationFormat>
  <Paragraphs>65</Paragraphs>
  <Slides>12</Slides>
  <Notes>0</Notes>
  <HiddenSlides>0</HiddenSlides>
  <MMClips>0</MMClips>
  <ScaleCrop>false</ScaleCrop>
  <HeadingPairs>
    <vt:vector size="6" baseType="variant">
      <vt:variant>
        <vt:lpstr>Design</vt:lpstr>
      </vt:variant>
      <vt:variant>
        <vt:i4>1</vt:i4>
      </vt:variant>
      <vt:variant>
        <vt:lpstr>Eingebettete OLE-Server</vt:lpstr>
      </vt:variant>
      <vt:variant>
        <vt:i4>2</vt:i4>
      </vt:variant>
      <vt:variant>
        <vt:lpstr>Folientitel</vt:lpstr>
      </vt:variant>
      <vt:variant>
        <vt:i4>12</vt:i4>
      </vt:variant>
    </vt:vector>
  </HeadingPairs>
  <TitlesOfParts>
    <vt:vector size="15" baseType="lpstr">
      <vt:lpstr>Office-Design</vt:lpstr>
      <vt:lpstr>Chart</vt:lpstr>
      <vt:lpstr>Diagramm</vt:lpstr>
      <vt:lpstr>Geschlechteraspekte bei Parodontitis</vt:lpstr>
      <vt:lpstr>PowerPoint-Präsentation</vt:lpstr>
      <vt:lpstr>Epidemiologie     </vt:lpstr>
      <vt:lpstr>Epidemiologie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Julia Schreitmueller</dc:creator>
  <cp:lastModifiedBy>pfleide</cp:lastModifiedBy>
  <cp:revision>11</cp:revision>
  <dcterms:created xsi:type="dcterms:W3CDTF">2017-01-12T14:54:53Z</dcterms:created>
  <dcterms:modified xsi:type="dcterms:W3CDTF">2017-02-13T13:00:24Z</dcterms:modified>
</cp:coreProperties>
</file>